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5" r:id="rId2"/>
    <p:sldId id="274" r:id="rId3"/>
    <p:sldId id="285" r:id="rId4"/>
    <p:sldId id="276" r:id="rId5"/>
    <p:sldId id="278" r:id="rId6"/>
    <p:sldId id="279" r:id="rId7"/>
    <p:sldId id="280" r:id="rId8"/>
    <p:sldId id="283" r:id="rId9"/>
    <p:sldId id="288" r:id="rId10"/>
    <p:sldId id="273" r:id="rId11"/>
    <p:sldId id="281" r:id="rId12"/>
    <p:sldId id="293" r:id="rId13"/>
    <p:sldId id="282" r:id="rId14"/>
    <p:sldId id="290" r:id="rId15"/>
    <p:sldId id="289" r:id="rId16"/>
    <p:sldId id="286" r:id="rId17"/>
    <p:sldId id="291" r:id="rId18"/>
    <p:sldId id="29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02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FEF828-785B-44DE-8C86-1BABA81FFE29}" v="1805" dt="2026-03-10T11:58:06.2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4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63E39-C5EB-45D7-978C-999CB70EE24D}" type="datetimeFigureOut">
              <a:t>3/11/2026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9FD60-FCFB-4403-AF76-2FDC375170F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55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A1B56EE-DE6F-923B-5F82-133279E3A35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0"/>
            <a:ext cx="12227253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54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EA9968-64CF-1CB7-1965-F717F4C44F9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244718" y="5962305"/>
            <a:ext cx="916521" cy="764158"/>
          </a:xfrm>
          <a:prstGeom prst="rect">
            <a:avLst/>
          </a:prstGeom>
        </p:spPr>
      </p:pic>
      <p:pic>
        <p:nvPicPr>
          <p:cNvPr id="11" name="Picture 10" descr="A logo with blue text&#10;&#10;Description automatically generated">
            <a:extLst>
              <a:ext uri="{FF2B5EF4-FFF2-40B4-BE49-F238E27FC236}">
                <a16:creationId xmlns:a16="http://schemas.microsoft.com/office/drawing/2014/main" id="{C7D076EC-C5DE-7C97-81AE-16724C071C1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565" y="5956409"/>
            <a:ext cx="1688391" cy="76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D868E-8D5F-46F1-2B16-280B0D76E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2397" y="216280"/>
            <a:ext cx="9144000" cy="943879"/>
          </a:xfrm>
        </p:spPr>
        <p:txBody>
          <a:bodyPr/>
          <a:lstStyle/>
          <a:p>
            <a:r>
              <a:rPr lang="en-GB" dirty="0"/>
              <a:t>e-Waste Warriors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0FD6CC-5154-62E7-00C3-FC95788EF587}"/>
              </a:ext>
            </a:extLst>
          </p:cNvPr>
          <p:cNvSpPr txBox="1"/>
          <p:nvPr/>
        </p:nvSpPr>
        <p:spPr>
          <a:xfrm rot="20455060">
            <a:off x="1032968" y="1411585"/>
            <a:ext cx="3570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2"/>
                </a:solidFill>
                <a:latin typeface="Modern Love Caps" panose="020F0502020204030204" pitchFamily="82" charset="0"/>
              </a:rPr>
              <a:t>Engagement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58010-ADE8-4E45-3DA3-F7F5B05BBA22}"/>
              </a:ext>
            </a:extLst>
          </p:cNvPr>
          <p:cNvSpPr txBox="1"/>
          <p:nvPr/>
        </p:nvSpPr>
        <p:spPr>
          <a:xfrm>
            <a:off x="5195277" y="1600200"/>
            <a:ext cx="2511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2"/>
                </a:solidFill>
                <a:latin typeface="Modern Love Caps" panose="04070805081001020A01" pitchFamily="82" charset="0"/>
              </a:rPr>
              <a:t>Repair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DBAB95-D3C4-A061-9221-089B4E74E4E3}"/>
              </a:ext>
            </a:extLst>
          </p:cNvPr>
          <p:cNvSpPr txBox="1"/>
          <p:nvPr/>
        </p:nvSpPr>
        <p:spPr>
          <a:xfrm rot="1113435">
            <a:off x="8328555" y="1731577"/>
            <a:ext cx="2511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2"/>
                </a:solidFill>
                <a:latin typeface="Modern Love Caps" panose="04070805081001020A01" pitchFamily="82" charset="0"/>
              </a:rPr>
              <a:t>Recycling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F90D0C-F6DA-DA37-8C2E-B58969A68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1" t="3538" r="15000" b="18047"/>
          <a:stretch>
            <a:fillRect/>
          </a:stretch>
        </p:blipFill>
        <p:spPr>
          <a:xfrm>
            <a:off x="407478" y="2510965"/>
            <a:ext cx="3276959" cy="2558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A1A0B2-9911-2729-A3B6-089D2452D8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85" y="3314776"/>
            <a:ext cx="3605830" cy="24038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2CFFFA-4152-4303-C915-03DC72B584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004" y="2510965"/>
            <a:ext cx="3276959" cy="255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90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D7967F46-BA83-AB02-0084-D5C7C58D7B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269" y="2008066"/>
            <a:ext cx="4278921" cy="3209191"/>
          </a:xfrm>
          <a:prstGeom prst="rect">
            <a:avLst/>
          </a:prstGeom>
        </p:spPr>
      </p:pic>
      <p:pic>
        <p:nvPicPr>
          <p:cNvPr id="5" name="Picture 4" descr="A group of people in a room with flags from the ceiling&#10;&#10;AI-generated content may be incorrect.">
            <a:extLst>
              <a:ext uri="{FF2B5EF4-FFF2-40B4-BE49-F238E27FC236}">
                <a16:creationId xmlns:a16="http://schemas.microsoft.com/office/drawing/2014/main" id="{D093AB85-5AAC-4BBB-A420-51C0C11F47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115" y="1473201"/>
            <a:ext cx="3209191" cy="427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583A3E-BB01-A0BF-018D-8EEB9E1B0454}"/>
              </a:ext>
            </a:extLst>
          </p:cNvPr>
          <p:cNvSpPr txBox="1">
            <a:spLocks/>
          </p:cNvSpPr>
          <p:nvPr/>
        </p:nvSpPr>
        <p:spPr>
          <a:xfrm>
            <a:off x="8214360" y="1920242"/>
            <a:ext cx="2997685" cy="3555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Maison Dieu,</a:t>
            </a:r>
          </a:p>
          <a:p>
            <a:r>
              <a:rPr lang="en-GB" dirty="0"/>
              <a:t>Dover Repair Cafe</a:t>
            </a:r>
          </a:p>
        </p:txBody>
      </p:sp>
    </p:spTree>
    <p:extLst>
      <p:ext uri="{BB962C8B-B14F-4D97-AF65-F5344CB8AC3E}">
        <p14:creationId xmlns:p14="http://schemas.microsoft.com/office/powerpoint/2010/main" val="1329002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9EB3B-289F-03CA-6AE7-F1E1CA99B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EA2352-7A05-086D-4CFC-3FA10A86B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627" y="1034473"/>
            <a:ext cx="3297653" cy="478905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951B3F-B160-FFDF-E6D7-14C0A42CA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11827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36 schools</a:t>
            </a:r>
          </a:p>
          <a:p>
            <a:pPr marL="0" indent="0">
              <a:buNone/>
            </a:pPr>
            <a:r>
              <a:rPr lang="en-GB" dirty="0"/>
              <a:t>21,210 students reached in assemblies</a:t>
            </a:r>
          </a:p>
          <a:p>
            <a:pPr marL="0" indent="0">
              <a:buNone/>
            </a:pPr>
            <a:r>
              <a:rPr lang="en-GB" dirty="0"/>
              <a:t>3,619 students engaged and trained with Team Repair kits</a:t>
            </a:r>
          </a:p>
          <a:p>
            <a:pPr marL="0" indent="0">
              <a:buNone/>
            </a:pPr>
            <a:r>
              <a:rPr lang="en-GB" dirty="0"/>
              <a:t>5.09 tonnes of e-waste collected – (more to come)</a:t>
            </a:r>
          </a:p>
          <a:p>
            <a:pPr marL="0" indent="0">
              <a:buNone/>
            </a:pPr>
            <a:r>
              <a:rPr lang="en-GB" dirty="0"/>
              <a:t>Over 100 items fixed at repair cafes*</a:t>
            </a:r>
          </a:p>
          <a:p>
            <a:pPr marL="0" indent="0">
              <a:buNone/>
            </a:pPr>
            <a:r>
              <a:rPr lang="en-GB" dirty="0"/>
              <a:t>TBC electricals donated*</a:t>
            </a:r>
          </a:p>
        </p:txBody>
      </p:sp>
    </p:spTree>
    <p:extLst>
      <p:ext uri="{BB962C8B-B14F-4D97-AF65-F5344CB8AC3E}">
        <p14:creationId xmlns:p14="http://schemas.microsoft.com/office/powerpoint/2010/main" val="360731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5418B-33EB-4FA3-5C4E-E8EE6A340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9A4320-62BC-E782-7D9F-AE90A4366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215"/>
            <a:ext cx="12248645" cy="53901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28D8B50-C4A2-316B-D6F3-086C5CABC774}"/>
              </a:ext>
            </a:extLst>
          </p:cNvPr>
          <p:cNvSpPr/>
          <p:nvPr/>
        </p:nvSpPr>
        <p:spPr>
          <a:xfrm>
            <a:off x="6543040" y="365125"/>
            <a:ext cx="741680" cy="1219835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6DC4FCA-1455-2B41-B01E-EC70B13CD276}"/>
              </a:ext>
            </a:extLst>
          </p:cNvPr>
          <p:cNvSpPr/>
          <p:nvPr/>
        </p:nvSpPr>
        <p:spPr>
          <a:xfrm>
            <a:off x="-92381" y="4340772"/>
            <a:ext cx="7377101" cy="220718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77AC41-141B-645A-0BD7-92011F7DF491}"/>
              </a:ext>
            </a:extLst>
          </p:cNvPr>
          <p:cNvSpPr/>
          <p:nvPr/>
        </p:nvSpPr>
        <p:spPr>
          <a:xfrm>
            <a:off x="-92382" y="5623245"/>
            <a:ext cx="7377101" cy="220718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5668778-22F7-D6C7-FCC8-3BD1FED3C9E7}"/>
              </a:ext>
            </a:extLst>
          </p:cNvPr>
          <p:cNvSpPr/>
          <p:nvPr/>
        </p:nvSpPr>
        <p:spPr>
          <a:xfrm>
            <a:off x="-56645" y="5069567"/>
            <a:ext cx="7377101" cy="220718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858279C-7423-9E38-DFCE-EB62990F424F}"/>
              </a:ext>
            </a:extLst>
          </p:cNvPr>
          <p:cNvSpPr/>
          <p:nvPr/>
        </p:nvSpPr>
        <p:spPr>
          <a:xfrm>
            <a:off x="-92383" y="3429000"/>
            <a:ext cx="7377101" cy="220718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F3114B7-E1AA-DA5D-CC2B-C92BBDEF815B}"/>
              </a:ext>
            </a:extLst>
          </p:cNvPr>
          <p:cNvSpPr/>
          <p:nvPr/>
        </p:nvSpPr>
        <p:spPr>
          <a:xfrm>
            <a:off x="-56645" y="1537439"/>
            <a:ext cx="7377101" cy="220718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02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4F8E-5A39-079D-4DBB-579D50C56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WWW (What Went Well)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B4C848-125A-CA9C-DEE1-FB12B0F54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305"/>
            <a:ext cx="9773653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Excellent feedback from schools</a:t>
            </a:r>
          </a:p>
          <a:p>
            <a:pPr marL="0" indent="0">
              <a:buNone/>
            </a:pPr>
            <a:r>
              <a:rPr lang="en-GB" dirty="0"/>
              <a:t>Over delivered on number of schools and students</a:t>
            </a:r>
          </a:p>
          <a:p>
            <a:pPr marL="0" indent="0">
              <a:buNone/>
            </a:pPr>
            <a:r>
              <a:rPr lang="en-GB" dirty="0"/>
              <a:t>Local recycling rates increased </a:t>
            </a:r>
          </a:p>
          <a:p>
            <a:pPr marL="0" indent="0">
              <a:buNone/>
            </a:pPr>
            <a:r>
              <a:rPr lang="en-GB" dirty="0"/>
              <a:t>Kent-wide recycling rates increased</a:t>
            </a:r>
          </a:p>
          <a:p>
            <a:pPr marL="0" indent="0">
              <a:buNone/>
            </a:pPr>
            <a:r>
              <a:rPr lang="en-GB" dirty="0"/>
              <a:t>Enlisting schools through CYPE Team </a:t>
            </a:r>
          </a:p>
          <a:p>
            <a:pPr marL="0" indent="0">
              <a:buNone/>
            </a:pPr>
            <a:r>
              <a:rPr lang="en-GB" dirty="0"/>
              <a:t>Schools have used it as a platform for sustainability and climate action plan initiatives e.g. work experience and STEM sessions at repair cafes </a:t>
            </a:r>
          </a:p>
          <a:p>
            <a:pPr marL="0" indent="0">
              <a:buNone/>
            </a:pPr>
            <a:r>
              <a:rPr lang="en-GB" dirty="0"/>
              <a:t>Team Repair sessions were a real hit – smaller schools who had a higher % of students training on the kits had a much higher recycling rate per student</a:t>
            </a:r>
          </a:p>
          <a:p>
            <a:pPr marL="0" indent="0">
              <a:buNone/>
            </a:pPr>
            <a:r>
              <a:rPr lang="en-GB" dirty="0"/>
              <a:t>Presenting at Kent Green School Awards and Kent Green STEM event opened doors and networking opportunities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8BA3F08E-FF88-4E6A-EC84-9B79E804FAA2}"/>
              </a:ext>
            </a:extLst>
          </p:cNvPr>
          <p:cNvSpPr/>
          <p:nvPr/>
        </p:nvSpPr>
        <p:spPr>
          <a:xfrm>
            <a:off x="5608320" y="0"/>
            <a:ext cx="6583680" cy="5618480"/>
          </a:xfrm>
          <a:prstGeom prst="cloudCallout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“This project was amazing! It helped show how recycling is for more than just paper and engaged our children no end!”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“The repair cafe event was really lovely - to see our school involved in a community project”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“Being an e-Waste Warrior shows children they can be changemakers of the future”</a:t>
            </a:r>
          </a:p>
        </p:txBody>
      </p:sp>
    </p:spTree>
    <p:extLst>
      <p:ext uri="{BB962C8B-B14F-4D97-AF65-F5344CB8AC3E}">
        <p14:creationId xmlns:p14="http://schemas.microsoft.com/office/powerpoint/2010/main" val="255378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ED893-D1F3-78D3-544E-4AE6BC11E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Kent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EA83C-1701-0EC7-750D-341B203D1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5BE2D9-C53E-785D-06CA-50FFCC2CF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5170"/>
            <a:ext cx="12219043" cy="28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19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EB071-9608-1F1A-06AD-6585FF933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33DEE-5E6E-0D20-7EEF-5CC538DE3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D5408D-4E4F-C382-70E4-5B33569CE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4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33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849A3-7931-3C00-9405-890EAD5D4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1046E-93D0-97D6-A8E8-AAD07D84D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EBI (Even Better If)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CE99037-7F2C-A4BF-6298-E262B0C8C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305"/>
            <a:ext cx="977365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Secondary schools had performed similarly to primaries</a:t>
            </a:r>
          </a:p>
          <a:p>
            <a:pPr marL="0" indent="0">
              <a:buNone/>
            </a:pPr>
            <a:r>
              <a:rPr lang="en-GB" dirty="0"/>
              <a:t>Bin movements were initially expensive and hard work! </a:t>
            </a:r>
          </a:p>
          <a:p>
            <a:pPr marL="0" indent="0">
              <a:buNone/>
            </a:pPr>
            <a:r>
              <a:rPr lang="en-GB" dirty="0"/>
              <a:t>Tonnage was less than anticipated – did we over-estimate?</a:t>
            </a:r>
          </a:p>
          <a:p>
            <a:pPr marL="0" indent="0">
              <a:buNone/>
            </a:pPr>
            <a:r>
              <a:rPr lang="en-GB" dirty="0"/>
              <a:t>Schools could be relied upon to respond to communications, read and use all the materials we supplied</a:t>
            </a:r>
          </a:p>
          <a:p>
            <a:pPr marL="0" indent="0">
              <a:buNone/>
            </a:pPr>
            <a:r>
              <a:rPr lang="en-GB" dirty="0"/>
              <a:t>Repair events were attended by more students</a:t>
            </a:r>
          </a:p>
          <a:p>
            <a:pPr marL="0" indent="0">
              <a:buNone/>
            </a:pPr>
            <a:r>
              <a:rPr lang="en-GB" dirty="0"/>
              <a:t>Donated items were labelled or conspicuous and the correct bins were always used</a:t>
            </a:r>
          </a:p>
        </p:txBody>
      </p:sp>
    </p:spTree>
    <p:extLst>
      <p:ext uri="{BB962C8B-B14F-4D97-AF65-F5344CB8AC3E}">
        <p14:creationId xmlns:p14="http://schemas.microsoft.com/office/powerpoint/2010/main" val="8301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DEED5-1F2B-8E7B-8239-B61F66262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01686-7FD2-6C4B-C56B-D99306A91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Legacy and Future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3FE2F3-983D-227F-CE6A-FD47BFF4A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51305"/>
            <a:ext cx="52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Libraries – recycling and electrical  safety</a:t>
            </a:r>
          </a:p>
          <a:p>
            <a:pPr marL="0" indent="0">
              <a:buNone/>
            </a:pPr>
            <a:r>
              <a:rPr lang="en-GB" dirty="0"/>
              <a:t>Schools – recycling and reuse</a:t>
            </a:r>
          </a:p>
          <a:p>
            <a:pPr marL="0" indent="0">
              <a:buNone/>
            </a:pPr>
            <a:r>
              <a:rPr lang="en-GB" dirty="0"/>
              <a:t>Repair in schools – individual repair events </a:t>
            </a:r>
          </a:p>
          <a:p>
            <a:pPr marL="0" indent="0">
              <a:buNone/>
            </a:pPr>
            <a:r>
              <a:rPr lang="en-GB" dirty="0"/>
              <a:t>Repair cafes doing skills training</a:t>
            </a:r>
          </a:p>
          <a:p>
            <a:pPr marL="0" indent="0">
              <a:buNone/>
            </a:pPr>
            <a:r>
              <a:rPr lang="en-GB" dirty="0"/>
              <a:t>Schools – work exp. sustainability etc. </a:t>
            </a:r>
          </a:p>
          <a:p>
            <a:pPr marL="0" indent="0">
              <a:buNone/>
            </a:pPr>
            <a:r>
              <a:rPr lang="en-GB" dirty="0"/>
              <a:t>RCs and schools - collaboration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37E740-CF87-25D9-BD87-491C36540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9" r="13977" b="7858"/>
          <a:stretch>
            <a:fillRect/>
          </a:stretch>
        </p:blipFill>
        <p:spPr>
          <a:xfrm>
            <a:off x="6096000" y="1663344"/>
            <a:ext cx="4142874" cy="373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4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E27303-F57D-5E56-0338-F5DA22CD4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5" y="416922"/>
            <a:ext cx="7258790" cy="6619467"/>
          </a:xfr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F7CB8F6-6948-C5A9-F167-B693D63E0341}"/>
              </a:ext>
            </a:extLst>
          </p:cNvPr>
          <p:cNvSpPr/>
          <p:nvPr/>
        </p:nvSpPr>
        <p:spPr>
          <a:xfrm>
            <a:off x="6880860" y="1930400"/>
            <a:ext cx="3776980" cy="3112770"/>
          </a:xfrm>
          <a:prstGeom prst="wedgeEllipseCallout">
            <a:avLst>
              <a:gd name="adj1" fmla="val -115854"/>
              <a:gd name="adj2" fmla="val 29979"/>
            </a:avLst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32282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BF2FA-911C-3220-1FBA-5ABC6C7F8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76551-C75D-76B6-7001-32C0433A8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Material Focus Innovation Fund</a:t>
            </a:r>
          </a:p>
          <a:p>
            <a:r>
              <a:rPr lang="en-GB" dirty="0"/>
              <a:t>£50,000</a:t>
            </a:r>
          </a:p>
          <a:p>
            <a:r>
              <a:rPr lang="en-GB" dirty="0"/>
              <a:t>1 year project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A50DE-EA96-3831-A8D8-A9EF923476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24"/>
          <a:stretch/>
        </p:blipFill>
        <p:spPr>
          <a:xfrm>
            <a:off x="3289610" y="2498934"/>
            <a:ext cx="3878453" cy="34735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269F26-0F83-D134-A27C-D4EB499DE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063" y="1619590"/>
            <a:ext cx="3093537" cy="422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25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52744-B556-1277-D53C-2B62F6DE3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D8942-4724-784D-16EF-E68A13226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Project	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4A17E-9E8B-45AA-2ACD-EAD4B2144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265"/>
            <a:ext cx="9504680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6 four-week mini cluster projects across localised areas</a:t>
            </a:r>
          </a:p>
          <a:p>
            <a:r>
              <a:rPr lang="en-GB" dirty="0"/>
              <a:t>Each cluster – 2-3 secondary and 1-5 primary schools (5-7 schools)</a:t>
            </a:r>
          </a:p>
          <a:p>
            <a:r>
              <a:rPr lang="en-GB" dirty="0"/>
              <a:t>Assembly to launch in each school</a:t>
            </a:r>
          </a:p>
          <a:p>
            <a:r>
              <a:rPr lang="en-GB" dirty="0"/>
              <a:t>2 x bins at each school </a:t>
            </a:r>
          </a:p>
          <a:p>
            <a:r>
              <a:rPr lang="en-GB" dirty="0"/>
              <a:t>1 year group from each school received Team Repair  engagement and skills sessions </a:t>
            </a:r>
          </a:p>
          <a:p>
            <a:r>
              <a:rPr lang="en-GB" dirty="0"/>
              <a:t>All schools received Recycle Your Electricals branded comms. </a:t>
            </a:r>
          </a:p>
          <a:p>
            <a:r>
              <a:rPr lang="en-GB" dirty="0"/>
              <a:t>Repair event in each cluster</a:t>
            </a:r>
          </a:p>
          <a:p>
            <a:r>
              <a:rPr lang="en-GB" dirty="0"/>
              <a:t>Cluster competition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6E04C-9E93-2D78-0D41-B660D3DD9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813" y="2065594"/>
            <a:ext cx="3435527" cy="23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7FE3C-FCDF-BFBD-5689-9395157A0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9AEDA-8229-209B-4036-A1580023D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Increase WEEE recycling rates in Kent</a:t>
            </a:r>
          </a:p>
          <a:p>
            <a:r>
              <a:rPr lang="en-GB" dirty="0"/>
              <a:t>Increase WEEE repair rates in Kent</a:t>
            </a:r>
          </a:p>
          <a:p>
            <a:r>
              <a:rPr lang="en-GB" dirty="0"/>
              <a:t>Increase awareness of repair and repair cafes</a:t>
            </a:r>
          </a:p>
          <a:p>
            <a:r>
              <a:rPr lang="en-GB" dirty="0"/>
              <a:t>Develop relationships between schools and repair cafes</a:t>
            </a:r>
          </a:p>
          <a:p>
            <a:r>
              <a:rPr lang="en-GB" dirty="0"/>
              <a:t>Encourage engagement among school aged students and their families in recycling and repair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8095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52BA6-78A0-32B2-304A-54FA7820B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Bins!	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C601D3-5FC6-F598-8347-40C5D69588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740" y="1066166"/>
            <a:ext cx="2815589" cy="2111692"/>
          </a:xfrm>
          <a:prstGeom prst="rect">
            <a:avLst/>
          </a:prstGeom>
        </p:spPr>
      </p:pic>
      <p:pic>
        <p:nvPicPr>
          <p:cNvPr id="6" name="Picture 5" descr="A group of people standing next to a large pink bin&#10;&#10;AI-generated content may be incorrect.">
            <a:extLst>
              <a:ext uri="{FF2B5EF4-FFF2-40B4-BE49-F238E27FC236}">
                <a16:creationId xmlns:a16="http://schemas.microsoft.com/office/drawing/2014/main" id="{D2EC0375-B68E-EA89-B109-5001A0751E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9" b="13786"/>
          <a:stretch>
            <a:fillRect/>
          </a:stretch>
        </p:blipFill>
        <p:spPr>
          <a:xfrm>
            <a:off x="960120" y="2122012"/>
            <a:ext cx="5410200" cy="2869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873F1C-8212-A7AE-E5E6-C789C39E57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6" r="20279"/>
          <a:stretch>
            <a:fillRect/>
          </a:stretch>
        </p:blipFill>
        <p:spPr>
          <a:xfrm>
            <a:off x="7190741" y="3429000"/>
            <a:ext cx="2815589" cy="236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05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32BD5-A9A0-5B0C-9FF8-98F6538AE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691"/>
            <a:ext cx="10515600" cy="1325563"/>
          </a:xfrm>
        </p:spPr>
        <p:txBody>
          <a:bodyPr/>
          <a:lstStyle/>
          <a:p>
            <a:r>
              <a:rPr lang="en-GB" dirty="0"/>
              <a:t>Assemblies</a:t>
            </a:r>
            <a:br>
              <a:rPr lang="en-GB" dirty="0"/>
            </a:b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048DCB-820A-4645-85BA-1C590A2E0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135" y="1495911"/>
            <a:ext cx="7745730" cy="43569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419EB-1958-1CF1-68A9-6754FC821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134" y="1634340"/>
            <a:ext cx="7845687" cy="4356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489E4-0EF4-A109-D226-FF195BB21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134" y="1634341"/>
            <a:ext cx="7845687" cy="435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4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1F464A-9C26-0310-1838-C8987DEEF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490" y="742682"/>
            <a:ext cx="3246120" cy="667011"/>
          </a:xfrm>
          <a:prstGeom prst="rect">
            <a:avLst/>
          </a:prstGeom>
        </p:spPr>
      </p:pic>
      <p:pic>
        <p:nvPicPr>
          <p:cNvPr id="5" name="Picture 4" descr="A group of kids working on a project&#10;&#10;AI-generated content may be incorrect.">
            <a:extLst>
              <a:ext uri="{FF2B5EF4-FFF2-40B4-BE49-F238E27FC236}">
                <a16:creationId xmlns:a16="http://schemas.microsoft.com/office/drawing/2014/main" id="{7DFD74E8-5788-A8D3-149D-067523EDC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5" b="14433"/>
          <a:stretch>
            <a:fillRect/>
          </a:stretch>
        </p:blipFill>
        <p:spPr>
          <a:xfrm>
            <a:off x="1935480" y="1529080"/>
            <a:ext cx="4053840" cy="2136484"/>
          </a:xfrm>
          <a:prstGeom prst="rect">
            <a:avLst/>
          </a:prstGeom>
        </p:spPr>
      </p:pic>
      <p:pic>
        <p:nvPicPr>
          <p:cNvPr id="7" name="Picture 6" descr="A child working on a computer&#10;&#10;AI-generated content may be incorrect.">
            <a:extLst>
              <a:ext uri="{FF2B5EF4-FFF2-40B4-BE49-F238E27FC236}">
                <a16:creationId xmlns:a16="http://schemas.microsoft.com/office/drawing/2014/main" id="{08DDF3C9-4BF9-695D-D045-77D6A4382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63" y="1529080"/>
            <a:ext cx="2930523" cy="4392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DF8A17-DF5D-55CB-6AAE-9817FA411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480" y="3784951"/>
            <a:ext cx="4053840" cy="2136483"/>
          </a:xfrm>
          <a:prstGeom prst="rect">
            <a:avLst/>
          </a:prstGeom>
        </p:spPr>
      </p:pic>
      <p:pic>
        <p:nvPicPr>
          <p:cNvPr id="11" name="Picture 10" descr="A collage of a person working on a project&#10;&#10;AI-generated content may be incorrect.">
            <a:extLst>
              <a:ext uri="{FF2B5EF4-FFF2-40B4-BE49-F238E27FC236}">
                <a16:creationId xmlns:a16="http://schemas.microsoft.com/office/drawing/2014/main" id="{8674B80E-5331-E03C-2594-242257E7BF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0" y="1314797"/>
            <a:ext cx="4053840" cy="460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E4F3D-1CC9-6D18-8E17-11AB943F9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Repair cafés and events</a:t>
            </a:r>
          </a:p>
        </p:txBody>
      </p:sp>
      <p:pic>
        <p:nvPicPr>
          <p:cNvPr id="4" name="Picture 3" descr="A couple of men standing next to a pink scooter&#10;&#10;AI-generated content may be incorrect.">
            <a:extLst>
              <a:ext uri="{FF2B5EF4-FFF2-40B4-BE49-F238E27FC236}">
                <a16:creationId xmlns:a16="http://schemas.microsoft.com/office/drawing/2014/main" id="{DF9FB9B8-2AA5-DBEF-81EC-504F8B2F79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0" b="7975"/>
          <a:stretch>
            <a:fillRect/>
          </a:stretch>
        </p:blipFill>
        <p:spPr>
          <a:xfrm>
            <a:off x="1162134" y="1634279"/>
            <a:ext cx="4407568" cy="2322908"/>
          </a:xfrm>
          <a:prstGeom prst="rect">
            <a:avLst/>
          </a:prstGeom>
        </p:spPr>
      </p:pic>
      <p:pic>
        <p:nvPicPr>
          <p:cNvPr id="5" name="Picture 4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902823E4-04A4-F177-0B58-ACF06AD2E9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5"/>
          <a:stretch>
            <a:fillRect/>
          </a:stretch>
        </p:blipFill>
        <p:spPr>
          <a:xfrm>
            <a:off x="6095999" y="2839289"/>
            <a:ext cx="4407570" cy="232290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53FFA9B-2C9F-2D37-5268-0414DB73A426}"/>
              </a:ext>
            </a:extLst>
          </p:cNvPr>
          <p:cNvSpPr txBox="1">
            <a:spLocks/>
          </p:cNvSpPr>
          <p:nvPr/>
        </p:nvSpPr>
        <p:spPr>
          <a:xfrm>
            <a:off x="838199" y="41633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Maidstone – in school</a:t>
            </a:r>
          </a:p>
        </p:txBody>
      </p:sp>
    </p:spTree>
    <p:extLst>
      <p:ext uri="{BB962C8B-B14F-4D97-AF65-F5344CB8AC3E}">
        <p14:creationId xmlns:p14="http://schemas.microsoft.com/office/powerpoint/2010/main" val="2417113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B2C4A-A33F-119E-1CAC-36250A4D3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C4822-F854-1877-58F0-5D6833C2E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Dartford Repair Café, stand alone event</a:t>
            </a:r>
          </a:p>
        </p:txBody>
      </p:sp>
      <p:pic>
        <p:nvPicPr>
          <p:cNvPr id="3" name="Picture 2" descr="A building with a roof and a sign&#10;&#10;AI-generated content may be incorrect.">
            <a:extLst>
              <a:ext uri="{FF2B5EF4-FFF2-40B4-BE49-F238E27FC236}">
                <a16:creationId xmlns:a16="http://schemas.microsoft.com/office/drawing/2014/main" id="{DD602BE7-38F8-4C28-7D98-C56AD9EF86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69" y="1847099"/>
            <a:ext cx="4684965" cy="3513724"/>
          </a:xfrm>
          <a:prstGeom prst="rect">
            <a:avLst/>
          </a:prstGeom>
        </p:spPr>
      </p:pic>
      <p:pic>
        <p:nvPicPr>
          <p:cNvPr id="7" name="Picture 6" descr="A group of people working on a project&#10;&#10;AI-generated content may be incorrect.">
            <a:extLst>
              <a:ext uri="{FF2B5EF4-FFF2-40B4-BE49-F238E27FC236}">
                <a16:creationId xmlns:a16="http://schemas.microsoft.com/office/drawing/2014/main" id="{FAD5E001-A692-1720-3372-D805B9DFA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47099"/>
            <a:ext cx="4684965" cy="351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97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253a20d-c735-4bfe-a8b7-3e6ab37f5f90}" enabled="0" method="" siteId="{3253a20d-c735-4bfe-a8b7-3e6ab37f5f9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1335</TotalTime>
  <Words>462</Words>
  <Application>Microsoft Office PowerPoint</Application>
  <PresentationFormat>Widescreen</PresentationFormat>
  <Paragraphs>68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Modern Love Caps</vt:lpstr>
      <vt:lpstr>office theme</vt:lpstr>
      <vt:lpstr>e-Waste Warriors</vt:lpstr>
      <vt:lpstr>Overview</vt:lpstr>
      <vt:lpstr>The Project  </vt:lpstr>
      <vt:lpstr>Aims</vt:lpstr>
      <vt:lpstr>The Bins!  </vt:lpstr>
      <vt:lpstr>Assemblies </vt:lpstr>
      <vt:lpstr>PowerPoint Presentation</vt:lpstr>
      <vt:lpstr>Repair cafés and events</vt:lpstr>
      <vt:lpstr>Dartford Repair Café, stand alone event</vt:lpstr>
      <vt:lpstr>PowerPoint Presentation</vt:lpstr>
      <vt:lpstr>Results</vt:lpstr>
      <vt:lpstr>PowerPoint Presentation</vt:lpstr>
      <vt:lpstr>WWW (What Went Well)</vt:lpstr>
      <vt:lpstr>Kent Data</vt:lpstr>
      <vt:lpstr>PowerPoint Presentation</vt:lpstr>
      <vt:lpstr>EBI (Even Better If)</vt:lpstr>
      <vt:lpstr>Legacy and Future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Izzard - GT - ECE</dc:creator>
  <cp:lastModifiedBy>Richard Izzard - GT ECE</cp:lastModifiedBy>
  <cp:revision>19</cp:revision>
  <dcterms:created xsi:type="dcterms:W3CDTF">2013-07-15T20:26:40Z</dcterms:created>
  <dcterms:modified xsi:type="dcterms:W3CDTF">2026-03-11T09:46:18Z</dcterms:modified>
</cp:coreProperties>
</file>