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27"/>
  </p:notesMasterIdLst>
  <p:sldIdLst>
    <p:sldId id="256" r:id="rId3"/>
    <p:sldId id="265" r:id="rId4"/>
    <p:sldId id="290" r:id="rId5"/>
    <p:sldId id="266" r:id="rId6"/>
    <p:sldId id="268" r:id="rId7"/>
    <p:sldId id="269" r:id="rId8"/>
    <p:sldId id="270" r:id="rId9"/>
    <p:sldId id="271" r:id="rId10"/>
    <p:sldId id="264" r:id="rId11"/>
    <p:sldId id="277" r:id="rId12"/>
    <p:sldId id="278" r:id="rId13"/>
    <p:sldId id="292" r:id="rId14"/>
    <p:sldId id="259" r:id="rId15"/>
    <p:sldId id="267" r:id="rId16"/>
    <p:sldId id="284" r:id="rId17"/>
    <p:sldId id="285" r:id="rId18"/>
    <p:sldId id="272" r:id="rId19"/>
    <p:sldId id="273" r:id="rId20"/>
    <p:sldId id="274" r:id="rId21"/>
    <p:sldId id="281" r:id="rId22"/>
    <p:sldId id="280" r:id="rId23"/>
    <p:sldId id="283" r:id="rId24"/>
    <p:sldId id="288"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56410" autoAdjust="0"/>
  </p:normalViewPr>
  <p:slideViewPr>
    <p:cSldViewPr snapToGrid="0">
      <p:cViewPr varScale="1">
        <p:scale>
          <a:sx n="35" d="100"/>
          <a:sy n="35" d="100"/>
        </p:scale>
        <p:origin x="18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8138F-7595-4153-AF94-4915162D982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1D8A756F-6063-40ED-8A20-C615D3E565F1}">
      <dgm:prSet phldrT="[Text]" phldr="0">
        <dgm:style>
          <a:lnRef idx="2">
            <a:schemeClr val="dk1"/>
          </a:lnRef>
          <a:fillRef idx="1">
            <a:schemeClr val="lt1"/>
          </a:fillRef>
          <a:effectRef idx="0">
            <a:schemeClr val="dk1"/>
          </a:effectRef>
          <a:fontRef idx="minor">
            <a:schemeClr val="dk1"/>
          </a:fontRef>
        </dgm:style>
      </dgm:prSet>
      <dgm:spPr>
        <a:ln w="57150"/>
      </dgm:spPr>
      <dgm:t>
        <a:bodyPr/>
        <a:lstStyle/>
        <a:p>
          <a:r>
            <a:rPr lang="en-GB" b="1" dirty="0">
              <a:latin typeface="Montserrat" pitchFamily="2" charset="0"/>
            </a:rPr>
            <a:t>Collected</a:t>
          </a:r>
        </a:p>
      </dgm:t>
    </dgm:pt>
    <dgm:pt modelId="{DEC4C0AD-1234-44B6-8D7A-565246C2C81C}" type="parTrans" cxnId="{4D1AEC64-0EDA-4278-B08F-D9289F6DD7CC}">
      <dgm:prSet/>
      <dgm:spPr/>
      <dgm:t>
        <a:bodyPr/>
        <a:lstStyle/>
        <a:p>
          <a:endParaRPr lang="en-GB"/>
        </a:p>
      </dgm:t>
    </dgm:pt>
    <dgm:pt modelId="{7460CEC1-29A3-4A37-9454-645C1D95BD3F}" type="sibTrans" cxnId="{4D1AEC64-0EDA-4278-B08F-D9289F6DD7CC}">
      <dgm:prSet/>
      <dgm:spPr/>
      <dgm:t>
        <a:bodyPr/>
        <a:lstStyle/>
        <a:p>
          <a:endParaRPr lang="en-GB"/>
        </a:p>
      </dgm:t>
    </dgm:pt>
    <dgm:pt modelId="{F6061199-DF63-451F-AA55-2C2FBC48846E}">
      <dgm:prSet phldrT="[Text]" phldr="0">
        <dgm:style>
          <a:lnRef idx="2">
            <a:schemeClr val="dk1"/>
          </a:lnRef>
          <a:fillRef idx="1">
            <a:schemeClr val="lt1"/>
          </a:fillRef>
          <a:effectRef idx="0">
            <a:schemeClr val="dk1"/>
          </a:effectRef>
          <a:fontRef idx="minor">
            <a:schemeClr val="dk1"/>
          </a:fontRef>
        </dgm:style>
      </dgm:prSet>
      <dgm:spPr>
        <a:ln w="57150"/>
      </dgm:spPr>
      <dgm:t>
        <a:bodyPr/>
        <a:lstStyle/>
        <a:p>
          <a:r>
            <a:rPr lang="en-GB" b="1" dirty="0">
              <a:latin typeface="Montserrat" pitchFamily="2" charset="0"/>
            </a:rPr>
            <a:t>Separated</a:t>
          </a:r>
        </a:p>
      </dgm:t>
    </dgm:pt>
    <dgm:pt modelId="{0370B8A3-1446-46D1-BF5A-9D75873A058A}" type="parTrans" cxnId="{D87218FF-0069-47B7-8FAF-ABE6D98E50AA}">
      <dgm:prSet/>
      <dgm:spPr/>
      <dgm:t>
        <a:bodyPr/>
        <a:lstStyle/>
        <a:p>
          <a:endParaRPr lang="en-GB"/>
        </a:p>
      </dgm:t>
    </dgm:pt>
    <dgm:pt modelId="{757C8E8D-4517-4C40-8036-30E8578B37D7}" type="sibTrans" cxnId="{D87218FF-0069-47B7-8FAF-ABE6D98E50AA}">
      <dgm:prSet/>
      <dgm:spPr/>
      <dgm:t>
        <a:bodyPr/>
        <a:lstStyle/>
        <a:p>
          <a:endParaRPr lang="en-GB"/>
        </a:p>
      </dgm:t>
    </dgm:pt>
    <dgm:pt modelId="{EA8B12A3-81B1-42F4-BF0C-F2004488AEF6}">
      <dgm:prSet phldrT="[Text]" phldr="0">
        <dgm:style>
          <a:lnRef idx="2">
            <a:schemeClr val="dk1"/>
          </a:lnRef>
          <a:fillRef idx="1">
            <a:schemeClr val="lt1"/>
          </a:fillRef>
          <a:effectRef idx="0">
            <a:schemeClr val="dk1"/>
          </a:effectRef>
          <a:fontRef idx="minor">
            <a:schemeClr val="dk1"/>
          </a:fontRef>
        </dgm:style>
      </dgm:prSet>
      <dgm:spPr>
        <a:ln w="57150"/>
      </dgm:spPr>
      <dgm:t>
        <a:bodyPr/>
        <a:lstStyle/>
        <a:p>
          <a:r>
            <a:rPr lang="en-GB" b="1" dirty="0">
              <a:latin typeface="Montserrat" pitchFamily="2" charset="0"/>
            </a:rPr>
            <a:t>Reused</a:t>
          </a:r>
        </a:p>
      </dgm:t>
    </dgm:pt>
    <dgm:pt modelId="{148679CE-BCD6-4EAD-9645-96CA2566231E}" type="parTrans" cxnId="{1CAE599C-0C24-432D-87F1-A8F2C4A3FEDD}">
      <dgm:prSet/>
      <dgm:spPr/>
      <dgm:t>
        <a:bodyPr/>
        <a:lstStyle/>
        <a:p>
          <a:endParaRPr lang="en-GB"/>
        </a:p>
      </dgm:t>
    </dgm:pt>
    <dgm:pt modelId="{DE740439-D03A-4262-BBAE-8CD5C88F8570}" type="sibTrans" cxnId="{1CAE599C-0C24-432D-87F1-A8F2C4A3FEDD}">
      <dgm:prSet/>
      <dgm:spPr/>
      <dgm:t>
        <a:bodyPr/>
        <a:lstStyle/>
        <a:p>
          <a:endParaRPr lang="en-GB"/>
        </a:p>
      </dgm:t>
    </dgm:pt>
    <dgm:pt modelId="{A9F7562A-892E-493D-ACE1-FBD2124CD6B7}" type="pres">
      <dgm:prSet presAssocID="{4C38138F-7595-4153-AF94-4915162D982B}" presName="Name0" presStyleCnt="0">
        <dgm:presLayoutVars>
          <dgm:dir/>
          <dgm:resizeHandles val="exact"/>
        </dgm:presLayoutVars>
      </dgm:prSet>
      <dgm:spPr/>
    </dgm:pt>
    <dgm:pt modelId="{DC3EF02E-A85E-4336-BCCF-999736204F1C}" type="pres">
      <dgm:prSet presAssocID="{1D8A756F-6063-40ED-8A20-C615D3E565F1}" presName="node" presStyleLbl="node1" presStyleIdx="0" presStyleCnt="3">
        <dgm:presLayoutVars>
          <dgm:bulletEnabled val="1"/>
        </dgm:presLayoutVars>
      </dgm:prSet>
      <dgm:spPr/>
    </dgm:pt>
    <dgm:pt modelId="{83148D2D-3B2B-4B84-9441-7B2003B1E1B8}" type="pres">
      <dgm:prSet presAssocID="{7460CEC1-29A3-4A37-9454-645C1D95BD3F}" presName="sibTrans" presStyleLbl="sibTrans2D1" presStyleIdx="0" presStyleCnt="2"/>
      <dgm:spPr/>
    </dgm:pt>
    <dgm:pt modelId="{E957D4B2-4B84-41BD-8019-651030F3C571}" type="pres">
      <dgm:prSet presAssocID="{7460CEC1-29A3-4A37-9454-645C1D95BD3F}" presName="connectorText" presStyleLbl="sibTrans2D1" presStyleIdx="0" presStyleCnt="2"/>
      <dgm:spPr/>
    </dgm:pt>
    <dgm:pt modelId="{FE272EEA-AF3F-4B93-879D-81A3EC5CE796}" type="pres">
      <dgm:prSet presAssocID="{F6061199-DF63-451F-AA55-2C2FBC48846E}" presName="node" presStyleLbl="node1" presStyleIdx="1" presStyleCnt="3">
        <dgm:presLayoutVars>
          <dgm:bulletEnabled val="1"/>
        </dgm:presLayoutVars>
      </dgm:prSet>
      <dgm:spPr/>
    </dgm:pt>
    <dgm:pt modelId="{C2586C19-0F9C-4B69-B587-E0E502CE78DC}" type="pres">
      <dgm:prSet presAssocID="{757C8E8D-4517-4C40-8036-30E8578B37D7}" presName="sibTrans" presStyleLbl="sibTrans2D1" presStyleIdx="1" presStyleCnt="2"/>
      <dgm:spPr/>
    </dgm:pt>
    <dgm:pt modelId="{92B1664B-3EB7-401B-A088-F113BC404058}" type="pres">
      <dgm:prSet presAssocID="{757C8E8D-4517-4C40-8036-30E8578B37D7}" presName="connectorText" presStyleLbl="sibTrans2D1" presStyleIdx="1" presStyleCnt="2"/>
      <dgm:spPr/>
    </dgm:pt>
    <dgm:pt modelId="{035D301A-4546-4F9B-997C-1E8C86B2B377}" type="pres">
      <dgm:prSet presAssocID="{EA8B12A3-81B1-42F4-BF0C-F2004488AEF6}" presName="node" presStyleLbl="node1" presStyleIdx="2" presStyleCnt="3">
        <dgm:presLayoutVars>
          <dgm:bulletEnabled val="1"/>
        </dgm:presLayoutVars>
      </dgm:prSet>
      <dgm:spPr/>
    </dgm:pt>
  </dgm:ptLst>
  <dgm:cxnLst>
    <dgm:cxn modelId="{4D1AEC64-0EDA-4278-B08F-D9289F6DD7CC}" srcId="{4C38138F-7595-4153-AF94-4915162D982B}" destId="{1D8A756F-6063-40ED-8A20-C615D3E565F1}" srcOrd="0" destOrd="0" parTransId="{DEC4C0AD-1234-44B6-8D7A-565246C2C81C}" sibTransId="{7460CEC1-29A3-4A37-9454-645C1D95BD3F}"/>
    <dgm:cxn modelId="{9C44596F-245A-42AA-A41E-7E331AD71D52}" type="presOf" srcId="{757C8E8D-4517-4C40-8036-30E8578B37D7}" destId="{92B1664B-3EB7-401B-A088-F113BC404058}" srcOrd="1" destOrd="0" presId="urn:microsoft.com/office/officeart/2005/8/layout/process1"/>
    <dgm:cxn modelId="{86B5EC70-119F-4AB2-B499-C19AE9268C86}" type="presOf" srcId="{F6061199-DF63-451F-AA55-2C2FBC48846E}" destId="{FE272EEA-AF3F-4B93-879D-81A3EC5CE796}" srcOrd="0" destOrd="0" presId="urn:microsoft.com/office/officeart/2005/8/layout/process1"/>
    <dgm:cxn modelId="{14FB6794-DBA1-4708-9391-82FDAE25C6D9}" type="presOf" srcId="{7460CEC1-29A3-4A37-9454-645C1D95BD3F}" destId="{83148D2D-3B2B-4B84-9441-7B2003B1E1B8}" srcOrd="0" destOrd="0" presId="urn:microsoft.com/office/officeart/2005/8/layout/process1"/>
    <dgm:cxn modelId="{1CAE599C-0C24-432D-87F1-A8F2C4A3FEDD}" srcId="{4C38138F-7595-4153-AF94-4915162D982B}" destId="{EA8B12A3-81B1-42F4-BF0C-F2004488AEF6}" srcOrd="2" destOrd="0" parTransId="{148679CE-BCD6-4EAD-9645-96CA2566231E}" sibTransId="{DE740439-D03A-4262-BBAE-8CD5C88F8570}"/>
    <dgm:cxn modelId="{727C74B5-F34D-4A6E-A0CC-AE8B05CBB145}" type="presOf" srcId="{757C8E8D-4517-4C40-8036-30E8578B37D7}" destId="{C2586C19-0F9C-4B69-B587-E0E502CE78DC}" srcOrd="0" destOrd="0" presId="urn:microsoft.com/office/officeart/2005/8/layout/process1"/>
    <dgm:cxn modelId="{3ACF65BB-7839-48F7-9D8A-885AE320DF61}" type="presOf" srcId="{1D8A756F-6063-40ED-8A20-C615D3E565F1}" destId="{DC3EF02E-A85E-4336-BCCF-999736204F1C}" srcOrd="0" destOrd="0" presId="urn:microsoft.com/office/officeart/2005/8/layout/process1"/>
    <dgm:cxn modelId="{69D831C1-0960-4B56-B4BA-E7B0EF16F72B}" type="presOf" srcId="{4C38138F-7595-4153-AF94-4915162D982B}" destId="{A9F7562A-892E-493D-ACE1-FBD2124CD6B7}" srcOrd="0" destOrd="0" presId="urn:microsoft.com/office/officeart/2005/8/layout/process1"/>
    <dgm:cxn modelId="{7017DAE1-79C4-452D-BDFA-FE58D5F78B32}" type="presOf" srcId="{7460CEC1-29A3-4A37-9454-645C1D95BD3F}" destId="{E957D4B2-4B84-41BD-8019-651030F3C571}" srcOrd="1" destOrd="0" presId="urn:microsoft.com/office/officeart/2005/8/layout/process1"/>
    <dgm:cxn modelId="{328E09FB-7A1A-4856-8B7C-E1C7ED63B2F8}" type="presOf" srcId="{EA8B12A3-81B1-42F4-BF0C-F2004488AEF6}" destId="{035D301A-4546-4F9B-997C-1E8C86B2B377}" srcOrd="0" destOrd="0" presId="urn:microsoft.com/office/officeart/2005/8/layout/process1"/>
    <dgm:cxn modelId="{D87218FF-0069-47B7-8FAF-ABE6D98E50AA}" srcId="{4C38138F-7595-4153-AF94-4915162D982B}" destId="{F6061199-DF63-451F-AA55-2C2FBC48846E}" srcOrd="1" destOrd="0" parTransId="{0370B8A3-1446-46D1-BF5A-9D75873A058A}" sibTransId="{757C8E8D-4517-4C40-8036-30E8578B37D7}"/>
    <dgm:cxn modelId="{98167434-144A-4174-99B6-4ECC0DC9C97E}" type="presParOf" srcId="{A9F7562A-892E-493D-ACE1-FBD2124CD6B7}" destId="{DC3EF02E-A85E-4336-BCCF-999736204F1C}" srcOrd="0" destOrd="0" presId="urn:microsoft.com/office/officeart/2005/8/layout/process1"/>
    <dgm:cxn modelId="{626B1F66-BC96-479C-97F3-A032A3D381AB}" type="presParOf" srcId="{A9F7562A-892E-493D-ACE1-FBD2124CD6B7}" destId="{83148D2D-3B2B-4B84-9441-7B2003B1E1B8}" srcOrd="1" destOrd="0" presId="urn:microsoft.com/office/officeart/2005/8/layout/process1"/>
    <dgm:cxn modelId="{D0150408-286C-4123-9418-A1CE9D9EA3E4}" type="presParOf" srcId="{83148D2D-3B2B-4B84-9441-7B2003B1E1B8}" destId="{E957D4B2-4B84-41BD-8019-651030F3C571}" srcOrd="0" destOrd="0" presId="urn:microsoft.com/office/officeart/2005/8/layout/process1"/>
    <dgm:cxn modelId="{6D3349F6-1A66-4B8F-8020-18AC525659D2}" type="presParOf" srcId="{A9F7562A-892E-493D-ACE1-FBD2124CD6B7}" destId="{FE272EEA-AF3F-4B93-879D-81A3EC5CE796}" srcOrd="2" destOrd="0" presId="urn:microsoft.com/office/officeart/2005/8/layout/process1"/>
    <dgm:cxn modelId="{6AA63120-25A4-455F-AF02-15824F9D90D5}" type="presParOf" srcId="{A9F7562A-892E-493D-ACE1-FBD2124CD6B7}" destId="{C2586C19-0F9C-4B69-B587-E0E502CE78DC}" srcOrd="3" destOrd="0" presId="urn:microsoft.com/office/officeart/2005/8/layout/process1"/>
    <dgm:cxn modelId="{555EE4E8-7269-44B7-B729-3660DA2B48F4}" type="presParOf" srcId="{C2586C19-0F9C-4B69-B587-E0E502CE78DC}" destId="{92B1664B-3EB7-401B-A088-F113BC404058}" srcOrd="0" destOrd="0" presId="urn:microsoft.com/office/officeart/2005/8/layout/process1"/>
    <dgm:cxn modelId="{1F2BDDDB-99DE-4D1B-91A8-49CED24F8372}" type="presParOf" srcId="{A9F7562A-892E-493D-ACE1-FBD2124CD6B7}" destId="{035D301A-4546-4F9B-997C-1E8C86B2B37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EF02E-A85E-4336-BCCF-999736204F1C}">
      <dsp:nvSpPr>
        <dsp:cNvPr id="0" name=""/>
        <dsp:cNvSpPr/>
      </dsp:nvSpPr>
      <dsp:spPr>
        <a:xfrm>
          <a:off x="7143" y="2068777"/>
          <a:ext cx="2135187" cy="1281112"/>
        </a:xfrm>
        <a:prstGeom prst="roundRect">
          <a:avLst>
            <a:gd name="adj" fmla="val 10000"/>
          </a:avLst>
        </a:prstGeom>
        <a:solidFill>
          <a:schemeClr val="lt1"/>
        </a:solidFill>
        <a:ln w="571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dirty="0">
              <a:latin typeface="Montserrat" pitchFamily="2" charset="0"/>
            </a:rPr>
            <a:t>Collected</a:t>
          </a:r>
        </a:p>
      </dsp:txBody>
      <dsp:txXfrm>
        <a:off x="44665" y="2106299"/>
        <a:ext cx="2060143" cy="1206068"/>
      </dsp:txXfrm>
    </dsp:sp>
    <dsp:sp modelId="{83148D2D-3B2B-4B84-9441-7B2003B1E1B8}">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2355850" y="2550475"/>
        <a:ext cx="316861" cy="317716"/>
      </dsp:txXfrm>
    </dsp:sp>
    <dsp:sp modelId="{FE272EEA-AF3F-4B93-879D-81A3EC5CE796}">
      <dsp:nvSpPr>
        <dsp:cNvPr id="0" name=""/>
        <dsp:cNvSpPr/>
      </dsp:nvSpPr>
      <dsp:spPr>
        <a:xfrm>
          <a:off x="2996406" y="2068777"/>
          <a:ext cx="2135187" cy="1281112"/>
        </a:xfrm>
        <a:prstGeom prst="roundRect">
          <a:avLst>
            <a:gd name="adj" fmla="val 10000"/>
          </a:avLst>
        </a:prstGeom>
        <a:solidFill>
          <a:schemeClr val="lt1"/>
        </a:solidFill>
        <a:ln w="571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dirty="0">
              <a:latin typeface="Montserrat" pitchFamily="2" charset="0"/>
            </a:rPr>
            <a:t>Separated</a:t>
          </a:r>
        </a:p>
      </dsp:txBody>
      <dsp:txXfrm>
        <a:off x="3033928" y="2106299"/>
        <a:ext cx="2060143" cy="1206068"/>
      </dsp:txXfrm>
    </dsp:sp>
    <dsp:sp modelId="{C2586C19-0F9C-4B69-B587-E0E502CE78DC}">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5345112" y="2550475"/>
        <a:ext cx="316861" cy="317716"/>
      </dsp:txXfrm>
    </dsp:sp>
    <dsp:sp modelId="{035D301A-4546-4F9B-997C-1E8C86B2B377}">
      <dsp:nvSpPr>
        <dsp:cNvPr id="0" name=""/>
        <dsp:cNvSpPr/>
      </dsp:nvSpPr>
      <dsp:spPr>
        <a:xfrm>
          <a:off x="5985668" y="2068777"/>
          <a:ext cx="2135187" cy="1281112"/>
        </a:xfrm>
        <a:prstGeom prst="roundRect">
          <a:avLst>
            <a:gd name="adj" fmla="val 10000"/>
          </a:avLst>
        </a:prstGeom>
        <a:solidFill>
          <a:schemeClr val="lt1"/>
        </a:solidFill>
        <a:ln w="5715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b="1" kern="1200" dirty="0">
              <a:latin typeface="Montserrat" pitchFamily="2" charset="0"/>
            </a:rPr>
            <a:t>Reused</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9E605-69E6-43FA-96B6-31C0A1020E4B}" type="datetimeFigureOut">
              <a:rPr lang="en-GB" smtClean="0"/>
              <a:t>08/01/2026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522CF-3960-408D-A978-D01D1FA8921C}" type="slidenum">
              <a:rPr lang="en-GB" smtClean="0"/>
              <a:t>‹#›</a:t>
            </a:fld>
            <a:endParaRPr lang="en-GB"/>
          </a:p>
        </p:txBody>
      </p:sp>
    </p:spTree>
    <p:extLst>
      <p:ext uri="{BB962C8B-B14F-4D97-AF65-F5344CB8AC3E}">
        <p14:creationId xmlns:p14="http://schemas.microsoft.com/office/powerpoint/2010/main" val="81126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ecycleyourelectricals.org.u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f7c00e756d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f7c00e756d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a:extLst>
            <a:ext uri="{FF2B5EF4-FFF2-40B4-BE49-F238E27FC236}">
              <a16:creationId xmlns:a16="http://schemas.microsoft.com/office/drawing/2014/main" id="{3865D014-5F3E-30C5-62CD-1DBAF1AFA187}"/>
            </a:ext>
          </a:extLst>
        </p:cNvPr>
        <p:cNvGrpSpPr/>
        <p:nvPr/>
      </p:nvGrpSpPr>
      <p:grpSpPr>
        <a:xfrm>
          <a:off x="0" y="0"/>
          <a:ext cx="0" cy="0"/>
          <a:chOff x="0" y="0"/>
          <a:chExt cx="0" cy="0"/>
        </a:xfrm>
      </p:grpSpPr>
      <p:sp>
        <p:nvSpPr>
          <p:cNvPr id="845" name="Google Shape;845;g2f7c00e756d_0_569:notes">
            <a:extLst>
              <a:ext uri="{FF2B5EF4-FFF2-40B4-BE49-F238E27FC236}">
                <a16:creationId xmlns:a16="http://schemas.microsoft.com/office/drawing/2014/main" id="{77C5AC38-15F9-E4CD-16AD-FDBC3568FE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f7c00e756d_0_569:notes">
            <a:extLst>
              <a:ext uri="{FF2B5EF4-FFF2-40B4-BE49-F238E27FC236}">
                <a16:creationId xmlns:a16="http://schemas.microsoft.com/office/drawing/2014/main" id="{A0B28002-973D-C209-24E5-488219D8CF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GB" b="1" dirty="0"/>
            </a:br>
            <a:endParaRPr dirty="0"/>
          </a:p>
        </p:txBody>
      </p:sp>
    </p:spTree>
    <p:extLst>
      <p:ext uri="{BB962C8B-B14F-4D97-AF65-F5344CB8AC3E}">
        <p14:creationId xmlns:p14="http://schemas.microsoft.com/office/powerpoint/2010/main" val="349160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D522CF-3960-408D-A978-D01D1FA8921C}" type="slidenum">
              <a:rPr lang="en-GB" smtClean="0"/>
              <a:t>13</a:t>
            </a:fld>
            <a:endParaRPr lang="en-GB"/>
          </a:p>
        </p:txBody>
      </p:sp>
    </p:spTree>
    <p:extLst>
      <p:ext uri="{BB962C8B-B14F-4D97-AF65-F5344CB8AC3E}">
        <p14:creationId xmlns:p14="http://schemas.microsoft.com/office/powerpoint/2010/main" val="67244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f7c00e756d_0_5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2f7c00e756d_0_5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solidFill>
                  <a:schemeClr val="dk1"/>
                </a:solidFill>
              </a:rPr>
              <a:t>N</a:t>
            </a:r>
            <a:r>
              <a:rPr lang="en-GB" b="1" dirty="0"/>
              <a:t>otes:</a:t>
            </a:r>
            <a:endParaRPr b="1" dirty="0"/>
          </a:p>
          <a:p>
            <a:pPr marL="0" lvl="0" indent="0" algn="l" rtl="0">
              <a:spcBef>
                <a:spcPts val="0"/>
              </a:spcBef>
              <a:spcAft>
                <a:spcPts val="0"/>
              </a:spcAft>
              <a:buNone/>
            </a:pPr>
            <a:endParaRPr b="1" dirty="0"/>
          </a:p>
          <a:p>
            <a:pPr marL="457200" lvl="0" indent="-298450" algn="l" rtl="0">
              <a:spcBef>
                <a:spcPts val="0"/>
              </a:spcBef>
              <a:spcAft>
                <a:spcPts val="0"/>
              </a:spcAft>
              <a:buSzPts val="1100"/>
              <a:buChar char="●"/>
            </a:pPr>
            <a:r>
              <a:rPr lang="en-GB" dirty="0"/>
              <a:t>Electricals are made of different parts and components</a:t>
            </a:r>
            <a:endParaRPr dirty="0"/>
          </a:p>
          <a:p>
            <a:pPr marL="457200" lvl="0" indent="-298450" algn="l" rtl="0">
              <a:spcBef>
                <a:spcPts val="0"/>
              </a:spcBef>
              <a:spcAft>
                <a:spcPts val="0"/>
              </a:spcAft>
              <a:buSzPts val="1100"/>
              <a:buChar char="●"/>
            </a:pPr>
            <a:r>
              <a:rPr lang="en-GB" dirty="0"/>
              <a:t>Don’t try this at home! </a:t>
            </a:r>
            <a:endParaRPr dirty="0"/>
          </a:p>
          <a:p>
            <a:pPr marL="457200" lvl="0" indent="-298450" algn="l" rtl="0">
              <a:spcBef>
                <a:spcPts val="0"/>
              </a:spcBef>
              <a:spcAft>
                <a:spcPts val="0"/>
              </a:spcAft>
              <a:buSzPts val="1100"/>
              <a:buChar char="●"/>
            </a:pPr>
            <a:r>
              <a:rPr lang="en-GB" dirty="0">
                <a:solidFill>
                  <a:schemeClr val="dk1"/>
                </a:solidFill>
              </a:rPr>
              <a:t>They’re incredibly complex products, and can be made of hundreds of different parts and materials</a:t>
            </a:r>
            <a:endParaRPr dirty="0"/>
          </a:p>
          <a:p>
            <a:pPr marL="457200" lvl="0" indent="-298450" algn="l" rtl="0">
              <a:spcBef>
                <a:spcPts val="0"/>
              </a:spcBef>
              <a:spcAft>
                <a:spcPts val="0"/>
              </a:spcAft>
              <a:buSzPts val="1100"/>
              <a:buChar char="●"/>
            </a:pPr>
            <a:r>
              <a:rPr lang="en-GB" dirty="0"/>
              <a:t>These parts and components are made from raw materials which have often been dug up from the ground through mining</a:t>
            </a:r>
            <a:endParaRPr dirty="0"/>
          </a:p>
          <a:p>
            <a:pPr marL="457200" lvl="0" indent="-298450" algn="l" rtl="0">
              <a:spcBef>
                <a:spcPts val="0"/>
              </a:spcBef>
              <a:spcAft>
                <a:spcPts val="0"/>
              </a:spcAft>
              <a:buSzPts val="1100"/>
              <a:buChar char="●"/>
            </a:pPr>
            <a:r>
              <a:rPr lang="en-GB" dirty="0"/>
              <a:t>However - these precious raw materials can all be reused.</a:t>
            </a:r>
            <a:endParaRPr dirty="0"/>
          </a:p>
          <a:p>
            <a:pPr marL="457200" lvl="0" indent="-298450" algn="l" rtl="0">
              <a:spcBef>
                <a:spcPts val="0"/>
              </a:spcBef>
              <a:spcAft>
                <a:spcPts val="0"/>
              </a:spcAft>
              <a:buSzPts val="1100"/>
              <a:buChar char="●"/>
            </a:pPr>
            <a:r>
              <a:rPr lang="en-GB" dirty="0"/>
              <a:t>There are also batteries hidden inside electricals which we will discuss in more detail later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i="1" dirty="0"/>
              <a:t>Image: Todd </a:t>
            </a:r>
            <a:r>
              <a:rPr lang="en-GB" i="1" dirty="0" err="1"/>
              <a:t>Mclellan</a:t>
            </a:r>
            <a:r>
              <a:rPr lang="en-GB" i="1" dirty="0"/>
              <a:t> Things Come Apart</a:t>
            </a:r>
            <a:endParaRPr i="1" dirty="0"/>
          </a:p>
          <a:p>
            <a:pPr marL="0" lvl="0" indent="0" algn="l" rtl="0">
              <a:spcBef>
                <a:spcPts val="0"/>
              </a:spcBef>
              <a:spcAft>
                <a:spcPts val="0"/>
              </a:spcAft>
              <a:buNone/>
            </a:pPr>
            <a:r>
              <a:rPr lang="en-GB" i="1" dirty="0"/>
              <a:t>(potential “Tear down” exercise with a few different products looking a the amount of parts they’re made of)</a:t>
            </a:r>
            <a:endParaRPr i="1" dirty="0"/>
          </a:p>
          <a:p>
            <a:pPr marL="0" lvl="0" indent="0" algn="l" rtl="0">
              <a:spcBef>
                <a:spcPts val="0"/>
              </a:spcBef>
              <a:spcAft>
                <a:spcPts val="0"/>
              </a:spcAft>
              <a:buNone/>
            </a:pPr>
            <a:endParaRPr dirty="0"/>
          </a:p>
        </p:txBody>
      </p:sp>
      <p:sp>
        <p:nvSpPr>
          <p:cNvPr id="855" name="Google Shape;855;g2f7c00e756d_0_5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a:extLst>
            <a:ext uri="{FF2B5EF4-FFF2-40B4-BE49-F238E27FC236}">
              <a16:creationId xmlns:a16="http://schemas.microsoft.com/office/drawing/2014/main" id="{4225087C-88C0-8A0A-2869-CE7AD7C300DC}"/>
            </a:ext>
          </a:extLst>
        </p:cNvPr>
        <p:cNvGrpSpPr/>
        <p:nvPr/>
      </p:nvGrpSpPr>
      <p:grpSpPr>
        <a:xfrm>
          <a:off x="0" y="0"/>
          <a:ext cx="0" cy="0"/>
          <a:chOff x="0" y="0"/>
          <a:chExt cx="0" cy="0"/>
        </a:xfrm>
      </p:grpSpPr>
      <p:sp>
        <p:nvSpPr>
          <p:cNvPr id="942" name="Google Shape;942;g2f7c00e756d_0_655:notes">
            <a:extLst>
              <a:ext uri="{FF2B5EF4-FFF2-40B4-BE49-F238E27FC236}">
                <a16:creationId xmlns:a16="http://schemas.microsoft.com/office/drawing/2014/main" id="{DE230D3C-B0C4-F462-2F1F-92DE03B75E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f7c00e756d_0_655:notes">
            <a:extLst>
              <a:ext uri="{FF2B5EF4-FFF2-40B4-BE49-F238E27FC236}">
                <a16:creationId xmlns:a16="http://schemas.microsoft.com/office/drawing/2014/main" id="{CC7FC768-A4D4-FE45-F851-A16DC29486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dirty="0">
                <a:solidFill>
                  <a:srgbClr val="222222"/>
                </a:solidFill>
              </a:rPr>
              <a:t>This is where most of the precious materials go, it’s called Boliden </a:t>
            </a:r>
            <a:r>
              <a:rPr lang="en-GB" dirty="0" err="1">
                <a:solidFill>
                  <a:srgbClr val="222222"/>
                </a:solidFill>
              </a:rPr>
              <a:t>Ronnskar</a:t>
            </a:r>
            <a:r>
              <a:rPr lang="en-GB" dirty="0">
                <a:solidFill>
                  <a:srgbClr val="222222"/>
                </a:solidFill>
              </a:rPr>
              <a:t> in Sweden.</a:t>
            </a:r>
          </a:p>
          <a:p>
            <a:pPr marL="0" lvl="0" indent="0" algn="l" rtl="0">
              <a:lnSpc>
                <a:spcPct val="140000"/>
              </a:lnSpc>
              <a:spcBef>
                <a:spcPts val="0"/>
              </a:spcBef>
              <a:spcAft>
                <a:spcPts val="0"/>
              </a:spcAft>
              <a:buNone/>
            </a:pPr>
            <a:r>
              <a:rPr lang="en-GB" dirty="0">
                <a:solidFill>
                  <a:srgbClr val="222222"/>
                </a:solidFill>
              </a:rPr>
              <a:t>Here, the materials are usually heated up and melted into purer forms.</a:t>
            </a:r>
            <a:endParaRPr dirty="0">
              <a:solidFill>
                <a:srgbClr val="222222"/>
              </a:solidFill>
            </a:endParaRPr>
          </a:p>
        </p:txBody>
      </p:sp>
    </p:spTree>
    <p:extLst>
      <p:ext uri="{BB962C8B-B14F-4D97-AF65-F5344CB8AC3E}">
        <p14:creationId xmlns:p14="http://schemas.microsoft.com/office/powerpoint/2010/main" val="179317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a:extLst>
            <a:ext uri="{FF2B5EF4-FFF2-40B4-BE49-F238E27FC236}">
              <a16:creationId xmlns:a16="http://schemas.microsoft.com/office/drawing/2014/main" id="{DB9FA10E-B126-9D79-5C87-0562EA97C13A}"/>
            </a:ext>
          </a:extLst>
        </p:cNvPr>
        <p:cNvGrpSpPr/>
        <p:nvPr/>
      </p:nvGrpSpPr>
      <p:grpSpPr>
        <a:xfrm>
          <a:off x="0" y="0"/>
          <a:ext cx="0" cy="0"/>
          <a:chOff x="0" y="0"/>
          <a:chExt cx="0" cy="0"/>
        </a:xfrm>
      </p:grpSpPr>
      <p:sp>
        <p:nvSpPr>
          <p:cNvPr id="942" name="Google Shape;942;g2f7c00e756d_0_655:notes">
            <a:extLst>
              <a:ext uri="{FF2B5EF4-FFF2-40B4-BE49-F238E27FC236}">
                <a16:creationId xmlns:a16="http://schemas.microsoft.com/office/drawing/2014/main" id="{A8F77E64-F6BD-063B-0DFB-71AE450F31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f7c00e756d_0_655:notes">
            <a:extLst>
              <a:ext uri="{FF2B5EF4-FFF2-40B4-BE49-F238E27FC236}">
                <a16:creationId xmlns:a16="http://schemas.microsoft.com/office/drawing/2014/main" id="{053CC93F-BBBB-BF12-3391-0625189204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dirty="0">
                <a:solidFill>
                  <a:srgbClr val="222222"/>
                </a:solidFill>
              </a:rPr>
              <a:t>Can you name any of the materials on this slide?</a:t>
            </a:r>
          </a:p>
          <a:p>
            <a:pPr marL="0" lvl="0" indent="0" algn="l" rtl="0">
              <a:lnSpc>
                <a:spcPct val="140000"/>
              </a:lnSpc>
              <a:spcBef>
                <a:spcPts val="0"/>
              </a:spcBef>
              <a:spcAft>
                <a:spcPts val="0"/>
              </a:spcAft>
              <a:buNone/>
            </a:pPr>
            <a:r>
              <a:rPr lang="en-GB" dirty="0">
                <a:solidFill>
                  <a:srgbClr val="222222"/>
                </a:solidFill>
              </a:rPr>
              <a:t>Gold, silver, copper and platinum and palladium </a:t>
            </a:r>
          </a:p>
          <a:p>
            <a:pPr marL="0" lvl="0" indent="0" algn="l" rtl="0">
              <a:lnSpc>
                <a:spcPct val="140000"/>
              </a:lnSpc>
              <a:spcBef>
                <a:spcPts val="0"/>
              </a:spcBef>
              <a:spcAft>
                <a:spcPts val="0"/>
              </a:spcAft>
              <a:buNone/>
            </a:pPr>
            <a:r>
              <a:rPr lang="en-GB" dirty="0">
                <a:solidFill>
                  <a:srgbClr val="222222"/>
                </a:solidFill>
              </a:rPr>
              <a:t>Now, think of all the things these are used for.</a:t>
            </a:r>
            <a:endParaRPr dirty="0">
              <a:solidFill>
                <a:srgbClr val="222222"/>
              </a:solidFill>
            </a:endParaRPr>
          </a:p>
        </p:txBody>
      </p:sp>
    </p:spTree>
    <p:extLst>
      <p:ext uri="{BB962C8B-B14F-4D97-AF65-F5344CB8AC3E}">
        <p14:creationId xmlns:p14="http://schemas.microsoft.com/office/powerpoint/2010/main" val="22426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f7c00e756d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f7c00e756d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f7c00e756d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f7c00e756d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chemeClr val="dk1"/>
                </a:solidFill>
              </a:rPr>
              <a:t>N</a:t>
            </a:r>
            <a:r>
              <a:rPr lang="en-GB" b="1" dirty="0"/>
              <a:t>otes: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dirty="0"/>
              <a:t>Fix - before recycling old electrical items consider repairing them</a:t>
            </a:r>
            <a:endParaRPr dirty="0"/>
          </a:p>
          <a:p>
            <a:pPr marL="0" lvl="0" indent="0" algn="l" rtl="0">
              <a:spcBef>
                <a:spcPts val="0"/>
              </a:spcBef>
              <a:spcAft>
                <a:spcPts val="0"/>
              </a:spcAft>
              <a:buNone/>
            </a:pPr>
            <a:r>
              <a:rPr lang="en-GB" dirty="0"/>
              <a:t>Why?</a:t>
            </a:r>
            <a:endParaRPr dirty="0"/>
          </a:p>
          <a:p>
            <a:pPr marL="457200" lvl="0" indent="-298450" algn="l" rtl="0">
              <a:spcBef>
                <a:spcPts val="0"/>
              </a:spcBef>
              <a:spcAft>
                <a:spcPts val="0"/>
              </a:spcAft>
              <a:buSzPts val="1100"/>
              <a:buChar char="●"/>
            </a:pPr>
            <a:r>
              <a:rPr lang="en-GB" dirty="0"/>
              <a:t>Save money - you don’t have to buy a new one</a:t>
            </a:r>
            <a:endParaRPr dirty="0"/>
          </a:p>
          <a:p>
            <a:pPr marL="457200" lvl="0" indent="-298450" algn="l" rtl="0">
              <a:spcBef>
                <a:spcPts val="0"/>
              </a:spcBef>
              <a:spcAft>
                <a:spcPts val="0"/>
              </a:spcAft>
              <a:buSzPts val="1100"/>
              <a:buChar char="●"/>
            </a:pPr>
            <a:r>
              <a:rPr lang="en-GB" dirty="0"/>
              <a:t>Save resources - nothing will go to landfill</a:t>
            </a:r>
            <a:endParaRPr dirty="0"/>
          </a:p>
          <a:p>
            <a:pPr marL="457200" lvl="0" indent="-298450" algn="l" rtl="0">
              <a:spcBef>
                <a:spcPts val="0"/>
              </a:spcBef>
              <a:spcAft>
                <a:spcPts val="0"/>
              </a:spcAft>
              <a:buSzPts val="1100"/>
              <a:buChar char="●"/>
            </a:pPr>
            <a:r>
              <a:rPr lang="en-GB" sz="1200" dirty="0">
                <a:solidFill>
                  <a:srgbClr val="212529"/>
                </a:solidFill>
                <a:highlight>
                  <a:srgbClr val="FAFAFA"/>
                </a:highlight>
                <a:latin typeface="Montserrat"/>
                <a:ea typeface="Montserrat"/>
                <a:cs typeface="Montserrat"/>
                <a:sym typeface="Montserrat"/>
              </a:rPr>
              <a:t>If your device has developed a fault you might be able to get the manufacturer to repair or replace it. </a:t>
            </a:r>
            <a:endParaRPr sz="1200" dirty="0">
              <a:solidFill>
                <a:srgbClr val="212529"/>
              </a:solidFill>
              <a:highlight>
                <a:srgbClr val="FAFAFA"/>
              </a:highlight>
              <a:latin typeface="Montserrat"/>
              <a:ea typeface="Montserrat"/>
              <a:cs typeface="Montserrat"/>
              <a:sym typeface="Montserrat"/>
            </a:endParaRPr>
          </a:p>
          <a:p>
            <a:pPr marL="457200" lvl="0" indent="-298450" algn="l" rtl="0">
              <a:spcBef>
                <a:spcPts val="0"/>
              </a:spcBef>
              <a:spcAft>
                <a:spcPts val="0"/>
              </a:spcAft>
              <a:buSzPts val="1100"/>
              <a:buChar char="●"/>
            </a:pPr>
            <a:r>
              <a:rPr lang="en-GB" sz="1200" dirty="0">
                <a:solidFill>
                  <a:srgbClr val="212529"/>
                </a:solidFill>
                <a:highlight>
                  <a:srgbClr val="FAFAFA"/>
                </a:highlight>
                <a:latin typeface="Montserrat"/>
                <a:ea typeface="Montserrat"/>
                <a:cs typeface="Montserrat"/>
                <a:sym typeface="Montserrat"/>
              </a:rPr>
              <a:t>Use a reputable source for fixing </a:t>
            </a:r>
            <a:endParaRPr sz="1200" dirty="0">
              <a:solidFill>
                <a:srgbClr val="212529"/>
              </a:solidFill>
              <a:highlight>
                <a:srgbClr val="FAFAFA"/>
              </a:highlight>
              <a:latin typeface="Montserrat"/>
              <a:ea typeface="Montserrat"/>
              <a:cs typeface="Montserrat"/>
              <a:sym typeface="Montserrat"/>
            </a:endParaRPr>
          </a:p>
          <a:p>
            <a:pPr marL="457200" lvl="0" indent="-298450" algn="l" rtl="0">
              <a:spcBef>
                <a:spcPts val="0"/>
              </a:spcBef>
              <a:spcAft>
                <a:spcPts val="0"/>
              </a:spcAft>
              <a:buSzPts val="1100"/>
              <a:buChar char="●"/>
            </a:pPr>
            <a:r>
              <a:rPr lang="en-GB" sz="1200" dirty="0">
                <a:solidFill>
                  <a:srgbClr val="212529"/>
                </a:solidFill>
                <a:highlight>
                  <a:srgbClr val="FAFAFA"/>
                </a:highlight>
                <a:latin typeface="Montserrat"/>
                <a:ea typeface="Montserrat"/>
                <a:cs typeface="Montserrat"/>
                <a:sym typeface="Montserrat"/>
              </a:rPr>
              <a:t>Failing that, remember it can be cheaper to pay to have something fixed than to buy new. Usually better for the planet too.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Donate - You might not need your old electrical item, but someone else could.</a:t>
            </a:r>
            <a:endParaRPr dirty="0"/>
          </a:p>
          <a:p>
            <a:pPr marL="0" lvl="0" indent="0" algn="l" rtl="0">
              <a:spcBef>
                <a:spcPts val="0"/>
              </a:spcBef>
              <a:spcAft>
                <a:spcPts val="0"/>
              </a:spcAft>
              <a:buNone/>
            </a:pPr>
            <a:r>
              <a:rPr lang="en-GB" dirty="0"/>
              <a:t>Why?</a:t>
            </a:r>
            <a:endParaRPr dirty="0"/>
          </a:p>
          <a:p>
            <a:pPr marL="457200" lvl="0" indent="-298450" algn="l" rtl="0">
              <a:lnSpc>
                <a:spcPct val="100000"/>
              </a:lnSpc>
              <a:spcBef>
                <a:spcPts val="0"/>
              </a:spcBef>
              <a:spcAft>
                <a:spcPts val="0"/>
              </a:spcAft>
              <a:buSzPts val="1100"/>
              <a:buChar char="●"/>
            </a:pPr>
            <a:r>
              <a:rPr lang="en-GB" dirty="0"/>
              <a:t>Stop items that still work from going to landfill.</a:t>
            </a:r>
            <a:endParaRPr dirty="0"/>
          </a:p>
          <a:p>
            <a:pPr marL="457200" lvl="0" indent="-298450" algn="l" rtl="0">
              <a:lnSpc>
                <a:spcPct val="100000"/>
              </a:lnSpc>
              <a:spcBef>
                <a:spcPts val="0"/>
              </a:spcBef>
              <a:spcAft>
                <a:spcPts val="0"/>
              </a:spcAft>
              <a:buSzPts val="1100"/>
              <a:buChar char="●"/>
            </a:pPr>
            <a:r>
              <a:rPr lang="en-GB" dirty="0">
                <a:solidFill>
                  <a:srgbClr val="222222"/>
                </a:solidFill>
              </a:rPr>
              <a:t>It’s good for the planet, good for people - Donating is a win-win – reducing demand for raw materials, curbing CO2 emissions and giving others access to affordable goods.</a:t>
            </a:r>
            <a:endParaRPr dirty="0">
              <a:solidFill>
                <a:srgbClr val="222222"/>
              </a:solidFill>
            </a:endParaRPr>
          </a:p>
          <a:p>
            <a:pPr marL="457200" lvl="0" indent="-298450" algn="l" rtl="0">
              <a:lnSpc>
                <a:spcPct val="100000"/>
              </a:lnSpc>
              <a:spcBef>
                <a:spcPts val="0"/>
              </a:spcBef>
              <a:spcAft>
                <a:spcPts val="0"/>
              </a:spcAft>
              <a:buClr>
                <a:srgbClr val="222222"/>
              </a:buClr>
              <a:buSzPts val="1100"/>
              <a:buChar char="●"/>
            </a:pPr>
            <a:r>
              <a:rPr lang="en-GB" dirty="0">
                <a:solidFill>
                  <a:srgbClr val="222222"/>
                </a:solidFill>
              </a:rPr>
              <a:t>Someone will thank you for it!</a:t>
            </a:r>
            <a:endParaRPr dirty="0">
              <a:solidFill>
                <a:srgbClr val="222222"/>
              </a:solidFill>
            </a:endParaRPr>
          </a:p>
          <a:p>
            <a:pPr marL="457200" lvl="0" indent="-298450" algn="l" rtl="0">
              <a:lnSpc>
                <a:spcPct val="100000"/>
              </a:lnSpc>
              <a:spcBef>
                <a:spcPts val="0"/>
              </a:spcBef>
              <a:spcAft>
                <a:spcPts val="0"/>
              </a:spcAft>
              <a:buClr>
                <a:srgbClr val="222222"/>
              </a:buClr>
              <a:buSzPts val="1100"/>
              <a:buChar char="●"/>
            </a:pPr>
            <a:r>
              <a:rPr lang="en-GB" dirty="0">
                <a:solidFill>
                  <a:srgbClr val="222222"/>
                </a:solidFill>
              </a:rPr>
              <a:t>With so many young people digitally excluded, with no access to technology by donating your old unwanted tech you are helping bridge the divide between those excluded and who need it most</a:t>
            </a:r>
            <a:endParaRPr dirty="0">
              <a:solidFill>
                <a:srgbClr val="222222"/>
              </a:solidFill>
            </a:endParaRPr>
          </a:p>
          <a:p>
            <a:pPr marL="0" lvl="0" indent="0" algn="l" rtl="0">
              <a:lnSpc>
                <a:spcPct val="100000"/>
              </a:lnSpc>
              <a:spcBef>
                <a:spcPts val="0"/>
              </a:spcBef>
              <a:spcAft>
                <a:spcPts val="0"/>
              </a:spcAft>
              <a:buNone/>
            </a:pPr>
            <a:endParaRPr dirty="0">
              <a:solidFill>
                <a:srgbClr val="222222"/>
              </a:solidFill>
            </a:endParaRPr>
          </a:p>
          <a:p>
            <a:pPr marL="0" lvl="0" indent="0" algn="l" rtl="0">
              <a:lnSpc>
                <a:spcPct val="100000"/>
              </a:lnSpc>
              <a:spcBef>
                <a:spcPts val="0"/>
              </a:spcBef>
              <a:spcAft>
                <a:spcPts val="0"/>
              </a:spcAft>
              <a:buNone/>
            </a:pPr>
            <a:r>
              <a:rPr lang="en-GB" dirty="0">
                <a:solidFill>
                  <a:srgbClr val="222222"/>
                </a:solidFill>
              </a:rPr>
              <a:t>Recycle - If you can’t fix or donate it, then recycle</a:t>
            </a:r>
            <a:endParaRPr dirty="0">
              <a:solidFill>
                <a:srgbClr val="222222"/>
              </a:solidFill>
            </a:endParaRPr>
          </a:p>
          <a:p>
            <a:pPr marL="0" lvl="0" indent="0" algn="l" rtl="0">
              <a:lnSpc>
                <a:spcPct val="100000"/>
              </a:lnSpc>
              <a:spcBef>
                <a:spcPts val="0"/>
              </a:spcBef>
              <a:spcAft>
                <a:spcPts val="0"/>
              </a:spcAft>
              <a:buNone/>
            </a:pPr>
            <a:r>
              <a:rPr lang="en-GB" dirty="0">
                <a:solidFill>
                  <a:srgbClr val="222222"/>
                </a:solidFill>
              </a:rPr>
              <a:t>Why?</a:t>
            </a:r>
            <a:endParaRPr dirty="0">
              <a:solidFill>
                <a:srgbClr val="222222"/>
              </a:solidFill>
            </a:endParaRPr>
          </a:p>
          <a:p>
            <a:pPr marL="457200" lvl="0" indent="-298450" algn="l" rtl="0">
              <a:lnSpc>
                <a:spcPct val="100000"/>
              </a:lnSpc>
              <a:spcBef>
                <a:spcPts val="0"/>
              </a:spcBef>
              <a:spcAft>
                <a:spcPts val="0"/>
              </a:spcAft>
              <a:buClr>
                <a:srgbClr val="222222"/>
              </a:buClr>
              <a:buSzPts val="1100"/>
              <a:buChar char="●"/>
            </a:pPr>
            <a:r>
              <a:rPr lang="en-GB" dirty="0">
                <a:solidFill>
                  <a:srgbClr val="222222"/>
                </a:solidFill>
              </a:rPr>
              <a:t>For all the reasons we’ve mentioned above</a:t>
            </a:r>
            <a:endParaRPr dirty="0">
              <a:solidFill>
                <a:srgbClr val="222222"/>
              </a:solidFill>
            </a:endParaRPr>
          </a:p>
          <a:p>
            <a:pPr marL="457200" lvl="0" indent="-298450" algn="l" rtl="0">
              <a:lnSpc>
                <a:spcPct val="100000"/>
              </a:lnSpc>
              <a:spcBef>
                <a:spcPts val="0"/>
              </a:spcBef>
              <a:spcAft>
                <a:spcPts val="0"/>
              </a:spcAft>
              <a:buClr>
                <a:srgbClr val="222222"/>
              </a:buClr>
              <a:buSzPts val="1100"/>
              <a:buChar char="●"/>
            </a:pPr>
            <a:r>
              <a:rPr lang="en-GB" dirty="0">
                <a:solidFill>
                  <a:srgbClr val="222222"/>
                </a:solidFill>
              </a:rPr>
              <a:t>Save precious resources</a:t>
            </a:r>
            <a:endParaRPr dirty="0">
              <a:solidFill>
                <a:srgbClr val="222222"/>
              </a:solidFill>
            </a:endParaRPr>
          </a:p>
          <a:p>
            <a:pPr marL="457200" lvl="0" indent="-298450" algn="l" rtl="0">
              <a:lnSpc>
                <a:spcPct val="100000"/>
              </a:lnSpc>
              <a:spcBef>
                <a:spcPts val="0"/>
              </a:spcBef>
              <a:spcAft>
                <a:spcPts val="0"/>
              </a:spcAft>
              <a:buClr>
                <a:srgbClr val="222222"/>
              </a:buClr>
              <a:buSzPts val="1100"/>
              <a:buChar char="●"/>
            </a:pPr>
            <a:r>
              <a:rPr lang="en-GB" dirty="0">
                <a:solidFill>
                  <a:srgbClr val="222222"/>
                </a:solidFill>
              </a:rPr>
              <a:t>Help the planet</a:t>
            </a:r>
            <a:endParaRPr dirty="0">
              <a:solidFill>
                <a:srgbClr val="222222"/>
              </a:solidFill>
            </a:endParaRPr>
          </a:p>
          <a:p>
            <a:pPr marL="457200" lvl="0" indent="-298450" algn="l" rtl="0">
              <a:lnSpc>
                <a:spcPct val="100000"/>
              </a:lnSpc>
              <a:spcBef>
                <a:spcPts val="0"/>
              </a:spcBef>
              <a:spcAft>
                <a:spcPts val="0"/>
              </a:spcAft>
              <a:buClr>
                <a:srgbClr val="222222"/>
              </a:buClr>
              <a:buSzPts val="1100"/>
              <a:buChar char="●"/>
            </a:pPr>
            <a:r>
              <a:rPr lang="en-GB" dirty="0">
                <a:solidFill>
                  <a:srgbClr val="222222"/>
                </a:solidFill>
              </a:rPr>
              <a:t>Save money</a:t>
            </a:r>
            <a:endParaRPr dirty="0">
              <a:solidFill>
                <a:srgbClr val="222222"/>
              </a:solidFill>
            </a:endParaRPr>
          </a:p>
          <a:p>
            <a:pPr marL="0" lvl="0" indent="0" algn="l" rtl="0">
              <a:lnSpc>
                <a:spcPct val="140000"/>
              </a:lnSpc>
              <a:spcBef>
                <a:spcPts val="0"/>
              </a:spcBef>
              <a:spcAft>
                <a:spcPts val="0"/>
              </a:spcAft>
              <a:buNone/>
            </a:pPr>
            <a:endParaRPr dirty="0">
              <a:solidFill>
                <a:srgbClr val="222222"/>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f7c00e756d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2f7c00e756d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b="1" dirty="0"/>
              <a:t>Notes:</a:t>
            </a:r>
            <a:endParaRPr sz="1050" b="1" dirty="0"/>
          </a:p>
          <a:p>
            <a:pPr marL="0" lvl="0" indent="0" algn="l" rtl="0">
              <a:spcBef>
                <a:spcPts val="0"/>
              </a:spcBef>
              <a:spcAft>
                <a:spcPts val="0"/>
              </a:spcAft>
              <a:buNone/>
            </a:pPr>
            <a:endParaRPr sz="1050" b="1" dirty="0"/>
          </a:p>
          <a:p>
            <a:pPr marL="0" lvl="0" indent="0" algn="l" rtl="0">
              <a:spcBef>
                <a:spcPts val="0"/>
              </a:spcBef>
              <a:spcAft>
                <a:spcPts val="0"/>
              </a:spcAft>
              <a:buNone/>
            </a:pPr>
            <a:r>
              <a:rPr lang="en-GB" sz="1050" dirty="0"/>
              <a:t>So what should we do?</a:t>
            </a:r>
            <a:endParaRPr sz="1050" dirty="0"/>
          </a:p>
          <a:p>
            <a:pPr marL="457200" lvl="0" indent="-295275" algn="l" rtl="0">
              <a:spcBef>
                <a:spcPts val="0"/>
              </a:spcBef>
              <a:spcAft>
                <a:spcPts val="0"/>
              </a:spcAft>
              <a:buSzPts val="1050"/>
              <a:buChar char="●"/>
            </a:pPr>
            <a:r>
              <a:rPr lang="en-GB" sz="1050" dirty="0"/>
              <a:t>If the batteries can be safely removed then recycle these separately with other batteries and the item with other small electricals </a:t>
            </a:r>
            <a:endParaRPr sz="1050" dirty="0"/>
          </a:p>
          <a:p>
            <a:pPr marL="457200" lvl="0" indent="-295275" algn="l" rtl="0">
              <a:spcBef>
                <a:spcPts val="0"/>
              </a:spcBef>
              <a:spcAft>
                <a:spcPts val="0"/>
              </a:spcAft>
              <a:buSzPts val="1050"/>
              <a:buChar char="●"/>
            </a:pPr>
            <a:r>
              <a:rPr lang="en-GB" sz="1050" dirty="0"/>
              <a:t>You may need assistance with the safe removal of batteries from electrical items, please ask a responsible adult to help with this. </a:t>
            </a:r>
            <a:endParaRPr sz="1050" dirty="0"/>
          </a:p>
          <a:p>
            <a:pPr marL="457200" lvl="0" indent="-295275" algn="l" rtl="0">
              <a:spcBef>
                <a:spcPts val="0"/>
              </a:spcBef>
              <a:spcAft>
                <a:spcPts val="0"/>
              </a:spcAft>
              <a:buSzPts val="1050"/>
              <a:buChar char="●"/>
            </a:pPr>
            <a:r>
              <a:rPr lang="en-GB" sz="1050" dirty="0">
                <a:solidFill>
                  <a:schemeClr val="dk1"/>
                </a:solidFill>
              </a:rPr>
              <a:t>If the battery cannot be removed safely or is imbedded in the electrical device then recycle the whole thing with your old electricals </a:t>
            </a:r>
            <a:endParaRPr sz="1050" dirty="0"/>
          </a:p>
          <a:p>
            <a:pPr marL="457200" lvl="0" indent="-295275" algn="l" rtl="0">
              <a:lnSpc>
                <a:spcPct val="115000"/>
              </a:lnSpc>
              <a:spcBef>
                <a:spcPts val="0"/>
              </a:spcBef>
              <a:spcAft>
                <a:spcPts val="0"/>
              </a:spcAft>
              <a:buSzPts val="1050"/>
              <a:buChar char="●"/>
            </a:pPr>
            <a:r>
              <a:rPr lang="en-GB" sz="1050" dirty="0">
                <a:solidFill>
                  <a:schemeClr val="dk1"/>
                </a:solidFill>
              </a:rPr>
              <a:t>Batteries can cause serious injury if swallowed, please keep batteries out of reach of small children and pets.</a:t>
            </a:r>
            <a:endParaRPr sz="1050" dirty="0"/>
          </a:p>
          <a:p>
            <a:pPr marL="457200" lvl="0" indent="-295275" algn="l" rtl="0">
              <a:lnSpc>
                <a:spcPct val="115000"/>
              </a:lnSpc>
              <a:spcBef>
                <a:spcPts val="0"/>
              </a:spcBef>
              <a:spcAft>
                <a:spcPts val="0"/>
              </a:spcAft>
              <a:buSzPts val="1050"/>
              <a:buChar char="●"/>
            </a:pPr>
            <a:r>
              <a:rPr lang="en-GB" sz="1050" dirty="0">
                <a:solidFill>
                  <a:schemeClr val="dk1"/>
                </a:solidFill>
              </a:rPr>
              <a:t>Never put a battery, an electrical item containing a battery or an electrical item in your household waste or recycling bin</a:t>
            </a:r>
            <a:endParaRPr sz="1050" dirty="0"/>
          </a:p>
          <a:p>
            <a:pPr marL="457200" lvl="0" indent="-295275" algn="l" rtl="0">
              <a:lnSpc>
                <a:spcPct val="115000"/>
              </a:lnSpc>
              <a:spcBef>
                <a:spcPts val="0"/>
              </a:spcBef>
              <a:spcAft>
                <a:spcPts val="0"/>
              </a:spcAft>
              <a:buClr>
                <a:schemeClr val="dk1"/>
              </a:buClr>
              <a:buSzPts val="1050"/>
              <a:buChar char="●"/>
            </a:pPr>
            <a:r>
              <a:rPr lang="en-GB" sz="1050" dirty="0">
                <a:solidFill>
                  <a:schemeClr val="dk1"/>
                </a:solidFill>
              </a:rPr>
              <a:t>When a battery has been removed, store it securely and recycle it properly and promptly. </a:t>
            </a:r>
            <a:endParaRPr sz="1050" dirty="0"/>
          </a:p>
          <a:p>
            <a:pPr marL="457200" lvl="0" indent="-295275" algn="l" rtl="0">
              <a:lnSpc>
                <a:spcPct val="115000"/>
              </a:lnSpc>
              <a:spcBef>
                <a:spcPts val="0"/>
              </a:spcBef>
              <a:spcAft>
                <a:spcPts val="0"/>
              </a:spcAft>
              <a:buClr>
                <a:schemeClr val="dk1"/>
              </a:buClr>
              <a:buSzPts val="1050"/>
              <a:buChar char="●"/>
            </a:pPr>
            <a:r>
              <a:rPr lang="en-GB" sz="1050" dirty="0">
                <a:solidFill>
                  <a:schemeClr val="dk1"/>
                </a:solidFill>
              </a:rPr>
              <a:t>Batteries should be recycled at battery drop off points </a:t>
            </a:r>
            <a:endParaRPr sz="1050" dirty="0">
              <a:solidFill>
                <a:schemeClr val="dk1"/>
              </a:solidFill>
            </a:endParaRPr>
          </a:p>
          <a:p>
            <a:pPr marL="457200" lvl="0" indent="-295275" algn="l" rtl="0">
              <a:lnSpc>
                <a:spcPct val="115000"/>
              </a:lnSpc>
              <a:spcBef>
                <a:spcPts val="0"/>
              </a:spcBef>
              <a:spcAft>
                <a:spcPts val="0"/>
              </a:spcAft>
              <a:buClr>
                <a:schemeClr val="dk1"/>
              </a:buClr>
              <a:buSzPts val="1050"/>
              <a:buChar char="●"/>
            </a:pPr>
            <a:r>
              <a:rPr lang="en-GB" sz="1050" dirty="0">
                <a:solidFill>
                  <a:schemeClr val="dk1"/>
                </a:solidFill>
              </a:rPr>
              <a:t>Electricals should be recycled at an electrical drop off point</a:t>
            </a:r>
            <a:endParaRPr sz="1050" dirty="0">
              <a:solidFill>
                <a:schemeClr val="dk1"/>
              </a:solidFill>
            </a:endParaRPr>
          </a:p>
          <a:p>
            <a:pPr marL="457200" lvl="0" indent="-295275" algn="l" rtl="0">
              <a:lnSpc>
                <a:spcPct val="115000"/>
              </a:lnSpc>
              <a:spcBef>
                <a:spcPts val="0"/>
              </a:spcBef>
              <a:spcAft>
                <a:spcPts val="0"/>
              </a:spcAft>
              <a:buClr>
                <a:schemeClr val="dk1"/>
              </a:buClr>
              <a:buSzPts val="1050"/>
              <a:buFont typeface="Montserrat Light"/>
              <a:buChar char="●"/>
            </a:pPr>
            <a:r>
              <a:rPr lang="en-GB" sz="1050" dirty="0">
                <a:solidFill>
                  <a:schemeClr val="dk1"/>
                </a:solidFill>
              </a:rPr>
              <a:t>You can find these using our </a:t>
            </a:r>
            <a:r>
              <a:rPr lang="en-GB" sz="1050" b="1" dirty="0">
                <a:solidFill>
                  <a:schemeClr val="dk1"/>
                </a:solidFill>
              </a:rPr>
              <a:t>Recycling Locator</a:t>
            </a:r>
            <a:r>
              <a:rPr lang="en-GB" sz="1050" dirty="0">
                <a:solidFill>
                  <a:schemeClr val="dk1"/>
                </a:solidFill>
              </a:rPr>
              <a:t> at </a:t>
            </a:r>
            <a:r>
              <a:rPr lang="en-GB" sz="1050" u="sng" dirty="0">
                <a:solidFill>
                  <a:srgbClr val="1155CC"/>
                </a:solidFill>
                <a:hlinkClick r:id="rId3">
                  <a:extLst>
                    <a:ext uri="{A12FA001-AC4F-418D-AE19-62706E023703}">
                      <ahyp:hlinkClr xmlns:ahyp="http://schemas.microsoft.com/office/drawing/2018/hyperlinkcolor" val="tx"/>
                    </a:ext>
                  </a:extLst>
                </a:hlinkClick>
              </a:rPr>
              <a:t>www.recycleyourelectricals.org.uk</a:t>
            </a:r>
            <a:endParaRPr sz="1050" dirty="0"/>
          </a:p>
          <a:p>
            <a:pPr marL="457200" lvl="0" indent="0" algn="l" rtl="0">
              <a:spcBef>
                <a:spcPts val="0"/>
              </a:spcBef>
              <a:spcAft>
                <a:spcPts val="0"/>
              </a:spcAft>
              <a:buNone/>
            </a:pPr>
            <a:endParaRPr sz="105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f7c00e756d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f7c00e756d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f7c00e756d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f7c00e756d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f7c00e756d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f7c00e756d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GB" b="1"/>
            </a:br>
            <a:r>
              <a:rPr lang="en-GB" b="1"/>
              <a:t>Notes:</a:t>
            </a:r>
            <a:endParaRPr b="1"/>
          </a:p>
          <a:p>
            <a:pPr marL="0" lvl="0" indent="0" algn="l" rtl="0">
              <a:spcBef>
                <a:spcPts val="0"/>
              </a:spcBef>
              <a:spcAft>
                <a:spcPts val="0"/>
              </a:spcAft>
              <a:buNone/>
            </a:pPr>
            <a:endParaRPr b="1"/>
          </a:p>
          <a:p>
            <a:pPr marL="0" lvl="0" indent="0" algn="l" rtl="0">
              <a:spcBef>
                <a:spcPts val="0"/>
              </a:spcBef>
              <a:spcAft>
                <a:spcPts val="0"/>
              </a:spcAft>
              <a:buNone/>
            </a:pPr>
            <a:r>
              <a:rPr lang="en-GB" b="1"/>
              <a:t>Ask the audience: So what is e-waste and why should we focus on it?</a:t>
            </a:r>
            <a:endParaRPr b="1"/>
          </a:p>
          <a:p>
            <a:pPr marL="457200" lvl="0" indent="-298450" algn="l" rtl="0">
              <a:spcBef>
                <a:spcPts val="0"/>
              </a:spcBef>
              <a:spcAft>
                <a:spcPts val="0"/>
              </a:spcAft>
              <a:buSzPts val="1100"/>
              <a:buChar char="●"/>
            </a:pPr>
            <a:r>
              <a:rPr lang="en-GB"/>
              <a:t>E-waste is one of the fastest growing sources of waste in the world - and in the UK!</a:t>
            </a:r>
            <a:endParaRPr/>
          </a:p>
          <a:p>
            <a:pPr marL="457200" lvl="0" indent="-298450" algn="l" rtl="0">
              <a:spcBef>
                <a:spcPts val="0"/>
              </a:spcBef>
              <a:spcAft>
                <a:spcPts val="0"/>
              </a:spcAft>
              <a:buSzPts val="1100"/>
              <a:buChar char="●"/>
            </a:pPr>
            <a:r>
              <a:rPr lang="en-GB"/>
              <a:t>This means we are all throwing away more and more electricals.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a:extLst>
            <a:ext uri="{FF2B5EF4-FFF2-40B4-BE49-F238E27FC236}">
              <a16:creationId xmlns:a16="http://schemas.microsoft.com/office/drawing/2014/main" id="{EC1E0CBF-3424-2960-C65B-943A4B69B7B7}"/>
            </a:ext>
          </a:extLst>
        </p:cNvPr>
        <p:cNvGrpSpPr/>
        <p:nvPr/>
      </p:nvGrpSpPr>
      <p:grpSpPr>
        <a:xfrm>
          <a:off x="0" y="0"/>
          <a:ext cx="0" cy="0"/>
          <a:chOff x="0" y="0"/>
          <a:chExt cx="0" cy="0"/>
        </a:xfrm>
      </p:grpSpPr>
      <p:sp>
        <p:nvSpPr>
          <p:cNvPr id="1011" name="Google Shape;1011;g2f7c00e756d_0_691:notes">
            <a:extLst>
              <a:ext uri="{FF2B5EF4-FFF2-40B4-BE49-F238E27FC236}">
                <a16:creationId xmlns:a16="http://schemas.microsoft.com/office/drawing/2014/main" id="{CC0F1F0A-237E-C783-04D1-1AD7C3B74A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f7c00e756d_0_691:notes">
            <a:extLst>
              <a:ext uri="{FF2B5EF4-FFF2-40B4-BE49-F238E27FC236}">
                <a16:creationId xmlns:a16="http://schemas.microsoft.com/office/drawing/2014/main" id="{579E2D8D-131E-5D62-258B-BFFAD9548D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074376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a:extLst>
            <a:ext uri="{FF2B5EF4-FFF2-40B4-BE49-F238E27FC236}">
              <a16:creationId xmlns:a16="http://schemas.microsoft.com/office/drawing/2014/main" id="{0B9089E1-8341-316F-7C63-E3AB031CD886}"/>
            </a:ext>
          </a:extLst>
        </p:cNvPr>
        <p:cNvGrpSpPr/>
        <p:nvPr/>
      </p:nvGrpSpPr>
      <p:grpSpPr>
        <a:xfrm>
          <a:off x="0" y="0"/>
          <a:ext cx="0" cy="0"/>
          <a:chOff x="0" y="0"/>
          <a:chExt cx="0" cy="0"/>
        </a:xfrm>
      </p:grpSpPr>
      <p:sp>
        <p:nvSpPr>
          <p:cNvPr id="1011" name="Google Shape;1011;g2f7c00e756d_0_691:notes">
            <a:extLst>
              <a:ext uri="{FF2B5EF4-FFF2-40B4-BE49-F238E27FC236}">
                <a16:creationId xmlns:a16="http://schemas.microsoft.com/office/drawing/2014/main" id="{49CD7734-B46D-3BCC-3990-AFBF62073E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f7c00e756d_0_691:notes">
            <a:extLst>
              <a:ext uri="{FF2B5EF4-FFF2-40B4-BE49-F238E27FC236}">
                <a16:creationId xmlns:a16="http://schemas.microsoft.com/office/drawing/2014/main" id="{93DBB5CC-BA14-B890-35B0-AD6570C23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24470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f7c00e756d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f7c00e756d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f7c00e756d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f7c00e756d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N</a:t>
            </a:r>
            <a:r>
              <a:rPr lang="en-GB" b="1"/>
              <a:t>otes:</a:t>
            </a:r>
            <a:endParaRPr b="1"/>
          </a:p>
          <a:p>
            <a:pPr marL="0" lvl="0" indent="0" algn="l" rtl="0">
              <a:spcBef>
                <a:spcPts val="0"/>
              </a:spcBef>
              <a:spcAft>
                <a:spcPts val="0"/>
              </a:spcAft>
              <a:buNone/>
            </a:pPr>
            <a:endParaRPr b="1"/>
          </a:p>
          <a:p>
            <a:pPr marL="457200" lvl="0" indent="-298450" algn="l" rtl="0">
              <a:spcBef>
                <a:spcPts val="0"/>
              </a:spcBef>
              <a:spcAft>
                <a:spcPts val="0"/>
              </a:spcAft>
              <a:buSzPts val="1100"/>
              <a:buChar char="●"/>
            </a:pPr>
            <a:r>
              <a:rPr lang="en-GB"/>
              <a:t>Electrical waste is the fastest growing sources of waste in the world, and in the UK. </a:t>
            </a:r>
            <a:endParaRPr/>
          </a:p>
          <a:p>
            <a:pPr marL="457200" lvl="0" indent="-298450" algn="l" rtl="0">
              <a:spcBef>
                <a:spcPts val="0"/>
              </a:spcBef>
              <a:spcAft>
                <a:spcPts val="0"/>
              </a:spcAft>
              <a:buSzPts val="1100"/>
              <a:buChar char="●"/>
            </a:pPr>
            <a:r>
              <a:rPr lang="en-GB"/>
              <a:t>It’s growing faster than fast fashion.</a:t>
            </a:r>
            <a:endParaRPr/>
          </a:p>
          <a:p>
            <a:pPr marL="457200" lvl="0" indent="-298450" algn="l" rtl="0">
              <a:spcBef>
                <a:spcPts val="0"/>
              </a:spcBef>
              <a:spcAft>
                <a:spcPts val="0"/>
              </a:spcAft>
              <a:buSzPts val="1100"/>
              <a:buChar char="●"/>
            </a:pPr>
            <a:r>
              <a:rPr lang="en-GB"/>
              <a:t>That is why we are here to get the UK reusing, repairing, donating and recycling their old unwanted electricals.  </a:t>
            </a:r>
            <a:endParaRPr>
              <a:solidFill>
                <a:srgbClr val="212529"/>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f7c00e756d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2f7c00e756d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N</a:t>
            </a:r>
            <a:r>
              <a:rPr lang="en-GB" b="1"/>
              <a:t>otes:</a:t>
            </a:r>
            <a:endParaRPr b="1"/>
          </a:p>
          <a:p>
            <a:pPr marL="0" lvl="0" indent="0" algn="l" rtl="0">
              <a:spcBef>
                <a:spcPts val="0"/>
              </a:spcBef>
              <a:spcAft>
                <a:spcPts val="0"/>
              </a:spcAft>
              <a:buNone/>
            </a:pPr>
            <a:endParaRPr b="1"/>
          </a:p>
          <a:p>
            <a:pPr marL="0" lvl="0" indent="0" algn="l" rtl="0">
              <a:spcBef>
                <a:spcPts val="0"/>
              </a:spcBef>
              <a:spcAft>
                <a:spcPts val="0"/>
              </a:spcAft>
              <a:buNone/>
            </a:pPr>
            <a:r>
              <a:rPr lang="en-GB" i="1"/>
              <a:t>Lost resources</a:t>
            </a:r>
            <a:endParaRPr i="1"/>
          </a:p>
          <a:p>
            <a:pPr marL="457200" lvl="0" indent="-298450" algn="l" rtl="0">
              <a:lnSpc>
                <a:spcPct val="115000"/>
              </a:lnSpc>
              <a:spcBef>
                <a:spcPts val="0"/>
              </a:spcBef>
              <a:spcAft>
                <a:spcPts val="0"/>
              </a:spcAft>
              <a:buClr>
                <a:schemeClr val="dk1"/>
              </a:buClr>
              <a:buSzPts val="1100"/>
              <a:buChar char="●"/>
            </a:pPr>
            <a:r>
              <a:rPr lang="en-GB">
                <a:solidFill>
                  <a:srgbClr val="212529"/>
                </a:solidFill>
              </a:rPr>
              <a:t>As we mentioned before electricals are made up of different parts and components.</a:t>
            </a:r>
            <a:endParaRPr>
              <a:solidFill>
                <a:srgbClr val="212529"/>
              </a:solidFill>
            </a:endParaRPr>
          </a:p>
          <a:p>
            <a:pPr marL="457200" lvl="0" indent="-298450" algn="l" rtl="0">
              <a:lnSpc>
                <a:spcPct val="115000"/>
              </a:lnSpc>
              <a:spcBef>
                <a:spcPts val="0"/>
              </a:spcBef>
              <a:spcAft>
                <a:spcPts val="0"/>
              </a:spcAft>
              <a:buClr>
                <a:schemeClr val="dk1"/>
              </a:buClr>
              <a:buSzPts val="1100"/>
              <a:buChar char="●"/>
            </a:pPr>
            <a:r>
              <a:rPr lang="en-GB">
                <a:solidFill>
                  <a:srgbClr val="212529"/>
                </a:solidFill>
              </a:rPr>
              <a:t>Electricals contain valuable materials such as copper, iron, gold, platinum and palladium</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If old electricals go to landfill, or are flytipped instead of being recycled, valuable resources are lost forever. That’s a big problem.</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Discarded or hoarded household electricals cost the UK economy £370 million per year of lost valuable raw materials </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02124"/>
                </a:solidFill>
              </a:rPr>
              <a:t>When the raw materials of batteries are recovered, they can be reused for other purposes or to make new things. For example, the lithium in some batteries could power thousands of electric cars!</a:t>
            </a:r>
            <a:endParaRPr>
              <a:solidFill>
                <a:srgbClr val="212529"/>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f7c00e756d_0_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2f7c00e756d_0_6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solidFill>
                  <a:schemeClr val="dk1"/>
                </a:solidFill>
              </a:rPr>
              <a:t>N</a:t>
            </a:r>
            <a:r>
              <a:rPr lang="en-GB" b="1"/>
              <a:t>otes:</a:t>
            </a:r>
            <a:endParaRPr b="1"/>
          </a:p>
          <a:p>
            <a:pPr marL="0" lvl="0" indent="0" algn="l" rtl="0">
              <a:spcBef>
                <a:spcPts val="0"/>
              </a:spcBef>
              <a:spcAft>
                <a:spcPts val="0"/>
              </a:spcAft>
              <a:buNone/>
            </a:pPr>
            <a:endParaRPr b="1"/>
          </a:p>
          <a:p>
            <a:pPr marL="457200" lvl="0" indent="-298450" algn="l" rtl="0">
              <a:spcBef>
                <a:spcPts val="0"/>
              </a:spcBef>
              <a:spcAft>
                <a:spcPts val="0"/>
              </a:spcAft>
              <a:buSzPts val="1100"/>
              <a:buChar char="●"/>
            </a:pPr>
            <a:r>
              <a:rPr lang="en-GB"/>
              <a:t>When we lose those precious resources it means new materials have to be found.</a:t>
            </a:r>
            <a:endParaRPr/>
          </a:p>
          <a:p>
            <a:pPr marL="457200" lvl="0" indent="-298450" algn="l" rtl="0">
              <a:spcBef>
                <a:spcPts val="0"/>
              </a:spcBef>
              <a:spcAft>
                <a:spcPts val="0"/>
              </a:spcAft>
              <a:buSzPts val="1100"/>
              <a:buChar char="●"/>
            </a:pPr>
            <a:r>
              <a:rPr lang="en-GB"/>
              <a:t>This involved mining for new metals </a:t>
            </a:r>
            <a:endParaRPr/>
          </a:p>
          <a:p>
            <a:pPr marL="457200" lvl="0" indent="-298450" algn="l" rtl="0">
              <a:spcBef>
                <a:spcPts val="0"/>
              </a:spcBef>
              <a:spcAft>
                <a:spcPts val="0"/>
              </a:spcAft>
              <a:buSzPts val="1100"/>
              <a:buChar char="●"/>
            </a:pPr>
            <a:r>
              <a:rPr lang="en-GB"/>
              <a:t>Mining new metals creates millions of CO2 emissions which damages our environment</a:t>
            </a:r>
            <a:endParaRPr/>
          </a:p>
          <a:p>
            <a:pPr marL="457200" lvl="0" indent="-298450" algn="l" rtl="0">
              <a:spcBef>
                <a:spcPts val="0"/>
              </a:spcBef>
              <a:spcAft>
                <a:spcPts val="0"/>
              </a:spcAft>
              <a:buSzPts val="1100"/>
              <a:buChar char="●"/>
            </a:pPr>
            <a:r>
              <a:rPr lang="en-GB"/>
              <a:t>If we used recycled metals to make new products, 86% less CO2 emissions would be released.</a:t>
            </a:r>
            <a:endParaRPr/>
          </a:p>
          <a:p>
            <a:pPr marL="0" lvl="0" indent="0" algn="l" rtl="0">
              <a:spcBef>
                <a:spcPts val="0"/>
              </a:spcBef>
              <a:spcAft>
                <a:spcPts val="0"/>
              </a:spcAft>
              <a:buNone/>
            </a:pPr>
            <a:r>
              <a:rPr lang="en-GB" i="1">
                <a:solidFill>
                  <a:schemeClr val="dk1"/>
                </a:solidFill>
              </a:rPr>
              <a:t>Image - an example of a large open pit copper mine</a:t>
            </a:r>
            <a:endParaRPr/>
          </a:p>
          <a:p>
            <a:pPr marL="0" lvl="0" indent="0" algn="ctr" rtl="0">
              <a:lnSpc>
                <a:spcPct val="115000"/>
              </a:lnSpc>
              <a:spcBef>
                <a:spcPts val="0"/>
              </a:spcBef>
              <a:spcAft>
                <a:spcPts val="0"/>
              </a:spcAft>
              <a:buClr>
                <a:schemeClr val="dk1"/>
              </a:buClr>
              <a:buSzPts val="1100"/>
              <a:buFont typeface="Arial"/>
              <a:buNone/>
            </a:pPr>
            <a:endParaRPr>
              <a:solidFill>
                <a:srgbClr val="333333"/>
              </a:solidFill>
            </a:endParaRPr>
          </a:p>
          <a:p>
            <a:pPr marL="0" lvl="0" indent="0" algn="ctr" rtl="0">
              <a:lnSpc>
                <a:spcPct val="115000"/>
              </a:lnSpc>
              <a:spcBef>
                <a:spcPts val="0"/>
              </a:spcBef>
              <a:spcAft>
                <a:spcPts val="0"/>
              </a:spcAft>
              <a:buClr>
                <a:schemeClr val="dk1"/>
              </a:buClr>
              <a:buSzPts val="1100"/>
              <a:buFont typeface="Arial"/>
              <a:buNone/>
            </a:pPr>
            <a:endParaRPr/>
          </a:p>
        </p:txBody>
      </p:sp>
      <p:sp>
        <p:nvSpPr>
          <p:cNvPr id="889" name="Google Shape;889;g2f7c00e756d_0_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f7c00e756d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f7c00e756d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212529"/>
                </a:solidFill>
              </a:rPr>
              <a:t>Notes:</a:t>
            </a:r>
            <a:endParaRPr b="1">
              <a:solidFill>
                <a:srgbClr val="212529"/>
              </a:solidFill>
            </a:endParaRPr>
          </a:p>
          <a:p>
            <a:pPr marL="0" lvl="0" indent="0" algn="l" rtl="0">
              <a:spcBef>
                <a:spcPts val="0"/>
              </a:spcBef>
              <a:spcAft>
                <a:spcPts val="0"/>
              </a:spcAft>
              <a:buNone/>
            </a:pP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Discarded or hoarded household electricals cost the UK economy £370 million per year of lost valuable raw materials such as gold, copper, aluminium and steel.</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Many electrical items that are thrown away can actually be donated</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That includes your kettle, toys or laptops</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The average UK household is hiding away 20 unwanted electricals</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If we passed these on to charities they could make a big difference to people’s lives</a:t>
            </a:r>
            <a:endParaRPr>
              <a:solidFill>
                <a:srgbClr val="212529"/>
              </a:solidFill>
            </a:endParaRPr>
          </a:p>
          <a:p>
            <a:pPr marL="457200" lvl="0" indent="-298450" algn="l" rtl="0">
              <a:spcBef>
                <a:spcPts val="0"/>
              </a:spcBef>
              <a:spcAft>
                <a:spcPts val="0"/>
              </a:spcAft>
              <a:buClr>
                <a:srgbClr val="212529"/>
              </a:buClr>
              <a:buSzPts val="1100"/>
              <a:buChar char="●"/>
            </a:pPr>
            <a:r>
              <a:rPr lang="en-GB">
                <a:solidFill>
                  <a:srgbClr val="212529"/>
                </a:solidFill>
              </a:rPr>
              <a:t>Processed recycled electricals become commodities to buy and sell</a:t>
            </a:r>
            <a:endParaRPr>
              <a:solidFill>
                <a:srgbClr val="434343"/>
              </a:solidFill>
            </a:endParaRPr>
          </a:p>
          <a:p>
            <a:pPr marL="0" lvl="0" indent="0" algn="l" rtl="0">
              <a:spcBef>
                <a:spcPts val="0"/>
              </a:spcBef>
              <a:spcAft>
                <a:spcPts val="0"/>
              </a:spcAft>
              <a:buNone/>
            </a:pPr>
            <a:endParaRPr>
              <a:solidFill>
                <a:srgbClr val="21252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f7c00e756d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2f7c00e756d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N</a:t>
            </a:r>
            <a:r>
              <a:rPr lang="en-GB" b="1"/>
              <a:t>otes:</a:t>
            </a:r>
            <a:endParaRPr b="1"/>
          </a:p>
          <a:p>
            <a:pPr marL="0" lvl="0" indent="0" algn="l" rtl="0">
              <a:spcBef>
                <a:spcPts val="0"/>
              </a:spcBef>
              <a:spcAft>
                <a:spcPts val="0"/>
              </a:spcAft>
              <a:buNone/>
            </a:pPr>
            <a:endParaRPr/>
          </a:p>
          <a:p>
            <a:pPr marL="457200" lvl="0" indent="-298450" algn="l" rtl="0">
              <a:lnSpc>
                <a:spcPct val="115000"/>
              </a:lnSpc>
              <a:spcBef>
                <a:spcPts val="0"/>
              </a:spcBef>
              <a:spcAft>
                <a:spcPts val="0"/>
              </a:spcAft>
              <a:buClr>
                <a:srgbClr val="222222"/>
              </a:buClr>
              <a:buSzPts val="1100"/>
              <a:buChar char="●"/>
            </a:pPr>
            <a:r>
              <a:rPr lang="en-GB">
                <a:solidFill>
                  <a:srgbClr val="222222"/>
                </a:solidFill>
              </a:rPr>
              <a:t>Did you know a typical iPhone contains precious metals like gold, silver, platinum, aluminium and copper!</a:t>
            </a:r>
            <a:endParaRPr>
              <a:solidFill>
                <a:srgbClr val="222222"/>
              </a:solidFill>
            </a:endParaRPr>
          </a:p>
          <a:p>
            <a:pPr marL="457200" lvl="0" indent="-298450" algn="l" rtl="0">
              <a:lnSpc>
                <a:spcPct val="115000"/>
              </a:lnSpc>
              <a:spcBef>
                <a:spcPts val="0"/>
              </a:spcBef>
              <a:spcAft>
                <a:spcPts val="0"/>
              </a:spcAft>
              <a:buClr>
                <a:schemeClr val="dk1"/>
              </a:buClr>
              <a:buSzPts val="1100"/>
              <a:buChar char="●"/>
            </a:pPr>
            <a:r>
              <a:rPr lang="en-GB">
                <a:solidFill>
                  <a:schemeClr val="dk1"/>
                </a:solidFill>
              </a:rPr>
              <a:t>The recycled metals from old electricals can be transformed into anything from bicycles to children’s playgrounds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GB">
                <a:solidFill>
                  <a:schemeClr val="dk1"/>
                </a:solidFill>
              </a:rPr>
              <a:t>Even the batteries and cables themselves can be recycled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a:extLst>
            <a:ext uri="{FF2B5EF4-FFF2-40B4-BE49-F238E27FC236}">
              <a16:creationId xmlns:a16="http://schemas.microsoft.com/office/drawing/2014/main" id="{8C7C3CDF-60CA-F876-149E-366414952120}"/>
            </a:ext>
          </a:extLst>
        </p:cNvPr>
        <p:cNvGrpSpPr/>
        <p:nvPr/>
      </p:nvGrpSpPr>
      <p:grpSpPr>
        <a:xfrm>
          <a:off x="0" y="0"/>
          <a:ext cx="0" cy="0"/>
          <a:chOff x="0" y="0"/>
          <a:chExt cx="0" cy="0"/>
        </a:xfrm>
      </p:grpSpPr>
      <p:sp>
        <p:nvSpPr>
          <p:cNvPr id="868" name="Google Shape;868;g2f7c00e756d_0_591:notes">
            <a:extLst>
              <a:ext uri="{FF2B5EF4-FFF2-40B4-BE49-F238E27FC236}">
                <a16:creationId xmlns:a16="http://schemas.microsoft.com/office/drawing/2014/main" id="{21E8FDBC-8337-56C4-2D52-566E71EC9E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f7c00e756d_0_591:notes">
            <a:extLst>
              <a:ext uri="{FF2B5EF4-FFF2-40B4-BE49-F238E27FC236}">
                <a16:creationId xmlns:a16="http://schemas.microsoft.com/office/drawing/2014/main" id="{998642EE-3F26-FBAD-16BD-E298590B2F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We’ve got a friendly and hypnotic cat to help explain! His name is </a:t>
            </a:r>
            <a:r>
              <a:rPr lang="en-GB" dirty="0" err="1"/>
              <a:t>Hypnocat</a:t>
            </a:r>
            <a:endParaRPr dirty="0"/>
          </a:p>
        </p:txBody>
      </p:sp>
    </p:spTree>
    <p:extLst>
      <p:ext uri="{BB962C8B-B14F-4D97-AF65-F5344CB8AC3E}">
        <p14:creationId xmlns:p14="http://schemas.microsoft.com/office/powerpoint/2010/main" val="3192153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WEEE content blank" type="tx" preserve="1">
  <p:cSld name="1_WEEE content blank">
    <p:bg>
      <p:bgPr>
        <a:solidFill>
          <a:srgbClr val="FFFFFF"/>
        </a:solidFill>
        <a:effectLst/>
      </p:bgPr>
    </p:bg>
    <p:spTree>
      <p:nvGrpSpPr>
        <p:cNvPr id="1" name="Shape 59"/>
        <p:cNvGrpSpPr/>
        <p:nvPr/>
      </p:nvGrpSpPr>
      <p:grpSpPr>
        <a:xfrm>
          <a:off x="0" y="0"/>
          <a:ext cx="0" cy="0"/>
          <a:chOff x="0" y="0"/>
          <a:chExt cx="0" cy="0"/>
        </a:xfrm>
      </p:grpSpPr>
      <p:cxnSp>
        <p:nvCxnSpPr>
          <p:cNvPr id="60" name="Google Shape;60;p15"/>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61" name="Google Shape;61;p15"/>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62" name="Google Shape;62;p15"/>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3" name="Google Shape;63;p15"/>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64" name="Google Shape;64;p15"/>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65" name="Google Shape;65;p15"/>
          <p:cNvSpPr txBox="1">
            <a:spLocks noGrp="1"/>
          </p:cNvSpPr>
          <p:nvPr>
            <p:ph type="title"/>
          </p:nvPr>
        </p:nvSpPr>
        <p:spPr>
          <a:xfrm>
            <a:off x="578567" y="421767"/>
            <a:ext cx="10895600" cy="59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5"/>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latin typeface="Montserrat"/>
                <a:ea typeface="Montserrat"/>
                <a:cs typeface="Montserrat"/>
                <a:sym typeface="Montserrat"/>
              </a:defRPr>
            </a:lvl1pPr>
            <a:lvl2pPr marL="1219170" lvl="1" indent="-423323" rtl="0">
              <a:spcBef>
                <a:spcPts val="0"/>
              </a:spcBef>
              <a:spcAft>
                <a:spcPts val="0"/>
              </a:spcAft>
              <a:buSzPts val="1400"/>
              <a:buFont typeface="Montserrat"/>
              <a:buChar char="○"/>
              <a:defRPr>
                <a:latin typeface="Montserrat"/>
                <a:ea typeface="Montserrat"/>
                <a:cs typeface="Montserrat"/>
                <a:sym typeface="Montserrat"/>
              </a:defRPr>
            </a:lvl2pPr>
            <a:lvl3pPr marL="1828754" lvl="2" indent="-423323" rtl="0">
              <a:spcBef>
                <a:spcPts val="0"/>
              </a:spcBef>
              <a:spcAft>
                <a:spcPts val="0"/>
              </a:spcAft>
              <a:buSzPts val="1400"/>
              <a:buFont typeface="Montserrat"/>
              <a:buChar char="■"/>
              <a:defRPr>
                <a:latin typeface="Montserrat"/>
                <a:ea typeface="Montserrat"/>
                <a:cs typeface="Montserrat"/>
                <a:sym typeface="Montserrat"/>
              </a:defRPr>
            </a:lvl3pPr>
            <a:lvl4pPr marL="2438339" lvl="3" indent="-423323" rtl="0">
              <a:spcBef>
                <a:spcPts val="0"/>
              </a:spcBef>
              <a:spcAft>
                <a:spcPts val="0"/>
              </a:spcAft>
              <a:buSzPts val="1400"/>
              <a:buFont typeface="Montserrat"/>
              <a:buChar char="●"/>
              <a:defRPr>
                <a:latin typeface="Montserrat"/>
                <a:ea typeface="Montserrat"/>
                <a:cs typeface="Montserrat"/>
                <a:sym typeface="Montserrat"/>
              </a:defRPr>
            </a:lvl4pPr>
            <a:lvl5pPr marL="3047924" lvl="4" indent="-423323" rtl="0">
              <a:spcBef>
                <a:spcPts val="0"/>
              </a:spcBef>
              <a:spcAft>
                <a:spcPts val="0"/>
              </a:spcAft>
              <a:buSzPts val="1400"/>
              <a:buFont typeface="Montserrat"/>
              <a:buChar char="○"/>
              <a:defRPr>
                <a:latin typeface="Montserrat"/>
                <a:ea typeface="Montserrat"/>
                <a:cs typeface="Montserrat"/>
                <a:sym typeface="Montserrat"/>
              </a:defRPr>
            </a:lvl5pPr>
            <a:lvl6pPr marL="3657509" lvl="5" indent="-423323" rtl="0">
              <a:spcBef>
                <a:spcPts val="0"/>
              </a:spcBef>
              <a:spcAft>
                <a:spcPts val="0"/>
              </a:spcAft>
              <a:buSzPts val="1400"/>
              <a:buFont typeface="Montserrat"/>
              <a:buChar char="■"/>
              <a:defRPr>
                <a:latin typeface="Montserrat"/>
                <a:ea typeface="Montserrat"/>
                <a:cs typeface="Montserrat"/>
                <a:sym typeface="Montserrat"/>
              </a:defRPr>
            </a:lvl6pPr>
            <a:lvl7pPr marL="4267093" lvl="6" indent="-423323" rtl="0">
              <a:spcBef>
                <a:spcPts val="0"/>
              </a:spcBef>
              <a:spcAft>
                <a:spcPts val="0"/>
              </a:spcAft>
              <a:buSzPts val="1400"/>
              <a:buFont typeface="Montserrat"/>
              <a:buChar char="●"/>
              <a:defRPr>
                <a:latin typeface="Montserrat"/>
                <a:ea typeface="Montserrat"/>
                <a:cs typeface="Montserrat"/>
                <a:sym typeface="Montserrat"/>
              </a:defRPr>
            </a:lvl7pPr>
            <a:lvl8pPr marL="4876678" lvl="7" indent="-423323" rtl="0">
              <a:spcBef>
                <a:spcPts val="0"/>
              </a:spcBef>
              <a:spcAft>
                <a:spcPts val="0"/>
              </a:spcAft>
              <a:buSzPts val="1400"/>
              <a:buFont typeface="Montserrat"/>
              <a:buChar char="○"/>
              <a:defRPr>
                <a:latin typeface="Montserrat"/>
                <a:ea typeface="Montserrat"/>
                <a:cs typeface="Montserrat"/>
                <a:sym typeface="Montserrat"/>
              </a:defRPr>
            </a:lvl8pPr>
            <a:lvl9pPr marL="5486263" lvl="8" indent="-423323"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2598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7D64-023D-DFF4-38DA-21DB9DE53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2B5BC1-0F01-D89F-B3D1-2F6482E2B6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1A5CC4-B703-7717-FED4-5D7B48EBA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81AF4E-A133-CF8C-14A1-F241137C4BA4}"/>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6" name="Footer Placeholder 5">
            <a:extLst>
              <a:ext uri="{FF2B5EF4-FFF2-40B4-BE49-F238E27FC236}">
                <a16:creationId xmlns:a16="http://schemas.microsoft.com/office/drawing/2014/main" id="{F13E1989-4992-052B-B361-F77C5A3350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731792-A3ED-7900-302A-7B45EB10921B}"/>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367201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6A26-DEE3-6464-371D-4136F83F7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B49C0C-2874-9023-5F81-80F52153F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88C4B6-9212-16A7-149B-000972189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67DD7-00D3-3526-E416-615BF705CA6F}"/>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6" name="Footer Placeholder 5">
            <a:extLst>
              <a:ext uri="{FF2B5EF4-FFF2-40B4-BE49-F238E27FC236}">
                <a16:creationId xmlns:a16="http://schemas.microsoft.com/office/drawing/2014/main" id="{3A0BB5B2-CD89-C4DF-066F-C2C1FCA598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158970-F737-686F-1FB5-53BB4C5A9D0F}"/>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427102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AA68-0D73-282D-F357-AC7539A88E3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2CEBE1-4EC4-5EFD-8786-0E7137E56C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D494D3-FFCF-0C7A-C5FE-39C0E77B57F1}"/>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5" name="Footer Placeholder 4">
            <a:extLst>
              <a:ext uri="{FF2B5EF4-FFF2-40B4-BE49-F238E27FC236}">
                <a16:creationId xmlns:a16="http://schemas.microsoft.com/office/drawing/2014/main" id="{0C7EA264-36B6-A522-0AAC-9EA093C07E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86B1CD-C5F4-6D5C-4B40-E5B3680539AB}"/>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294469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C7F235-786A-07B6-AA15-5BEBEC860D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3583EC-780C-41B9-4F96-D2A0FCFF4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8E7B65-EEE4-6E9A-77C0-14D42F936D8F}"/>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5" name="Footer Placeholder 4">
            <a:extLst>
              <a:ext uri="{FF2B5EF4-FFF2-40B4-BE49-F238E27FC236}">
                <a16:creationId xmlns:a16="http://schemas.microsoft.com/office/drawing/2014/main" id="{FD8DEAF9-B345-A266-0398-9911C0CE0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996A9-2A16-817A-BFD5-3EE32848127B}"/>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788274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_AND_BODY 2">
  <p:cSld name="TITLE_AND_BODY 2">
    <p:bg>
      <p:bgPr>
        <a:solidFill>
          <a:srgbClr val="FFFFFF"/>
        </a:solidFill>
        <a:effectLst/>
      </p:bgPr>
    </p:bg>
    <p:spTree>
      <p:nvGrpSpPr>
        <p:cNvPr id="1" name="Shape 213"/>
        <p:cNvGrpSpPr/>
        <p:nvPr/>
      </p:nvGrpSpPr>
      <p:grpSpPr>
        <a:xfrm>
          <a:off x="0" y="0"/>
          <a:ext cx="0" cy="0"/>
          <a:chOff x="0" y="0"/>
          <a:chExt cx="0" cy="0"/>
        </a:xfrm>
      </p:grpSpPr>
      <p:cxnSp>
        <p:nvCxnSpPr>
          <p:cNvPr id="214" name="Google Shape;214;p44"/>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sm" len="sm"/>
            <a:tailEnd type="none" w="sm" len="sm"/>
          </a:ln>
        </p:spPr>
      </p:cxnSp>
      <p:pic>
        <p:nvPicPr>
          <p:cNvPr id="215" name="Google Shape;215;p44"/>
          <p:cNvPicPr preferRelativeResize="0"/>
          <p:nvPr/>
        </p:nvPicPr>
        <p:blipFill rotWithShape="1">
          <a:blip r:embed="rId2">
            <a:alphaModFix/>
          </a:blip>
          <a:srcRect/>
          <a:stretch/>
        </p:blipFill>
        <p:spPr>
          <a:xfrm>
            <a:off x="11660967" y="6383818"/>
            <a:ext cx="290135" cy="320633"/>
          </a:xfrm>
          <a:prstGeom prst="rect">
            <a:avLst/>
          </a:prstGeom>
          <a:noFill/>
          <a:ln>
            <a:noFill/>
          </a:ln>
        </p:spPr>
      </p:pic>
      <p:sp>
        <p:nvSpPr>
          <p:cNvPr id="216" name="Google Shape;216;p4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pic>
        <p:nvPicPr>
          <p:cNvPr id="217" name="Google Shape;217;p44"/>
          <p:cNvPicPr preferRelativeResize="0"/>
          <p:nvPr/>
        </p:nvPicPr>
        <p:blipFill rotWithShape="1">
          <a:blip r:embed="rId3">
            <a:alphaModFix/>
          </a:blip>
          <a:srcRect/>
          <a:stretch/>
        </p:blipFill>
        <p:spPr>
          <a:xfrm>
            <a:off x="80973" y="6316661"/>
            <a:ext cx="487921" cy="438096"/>
          </a:xfrm>
          <a:prstGeom prst="rect">
            <a:avLst/>
          </a:prstGeom>
          <a:noFill/>
          <a:ln>
            <a:noFill/>
          </a:ln>
        </p:spPr>
      </p:pic>
    </p:spTree>
    <p:extLst>
      <p:ext uri="{BB962C8B-B14F-4D97-AF65-F5344CB8AC3E}">
        <p14:creationId xmlns:p14="http://schemas.microsoft.com/office/powerpoint/2010/main" val="14625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WEEE content blank" type="tx">
  <p:cSld name="WEEE content blank">
    <p:bg>
      <p:bgPr>
        <a:solidFill>
          <a:srgbClr val="FFFFFF"/>
        </a:solidFill>
        <a:effectLst/>
      </p:bgPr>
    </p:bg>
    <p:spTree>
      <p:nvGrpSpPr>
        <p:cNvPr id="1" name="Shape 268"/>
        <p:cNvGrpSpPr/>
        <p:nvPr/>
      </p:nvGrpSpPr>
      <p:grpSpPr>
        <a:xfrm>
          <a:off x="0" y="0"/>
          <a:ext cx="0" cy="0"/>
          <a:chOff x="0" y="0"/>
          <a:chExt cx="0" cy="0"/>
        </a:xfrm>
      </p:grpSpPr>
      <p:cxnSp>
        <p:nvCxnSpPr>
          <p:cNvPr id="269" name="Google Shape;269;p57"/>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270" name="Google Shape;270;p57"/>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271" name="Google Shape;271;p5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72" name="Google Shape;272;p57"/>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273" name="Google Shape;273;p57"/>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274" name="Google Shape;274;p57"/>
          <p:cNvSpPr txBox="1">
            <a:spLocks noGrp="1"/>
          </p:cNvSpPr>
          <p:nvPr>
            <p:ph type="title"/>
          </p:nvPr>
        </p:nvSpPr>
        <p:spPr>
          <a:xfrm>
            <a:off x="578567" y="421767"/>
            <a:ext cx="10895600" cy="59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5" name="Google Shape;275;p57"/>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latin typeface="Montserrat"/>
                <a:ea typeface="Montserrat"/>
                <a:cs typeface="Montserrat"/>
                <a:sym typeface="Montserrat"/>
              </a:defRPr>
            </a:lvl1pPr>
            <a:lvl2pPr marL="1219170" lvl="1" indent="-423323" rtl="0">
              <a:spcBef>
                <a:spcPts val="0"/>
              </a:spcBef>
              <a:spcAft>
                <a:spcPts val="0"/>
              </a:spcAft>
              <a:buSzPts val="1400"/>
              <a:buFont typeface="Montserrat"/>
              <a:buChar char="○"/>
              <a:defRPr>
                <a:latin typeface="Montserrat"/>
                <a:ea typeface="Montserrat"/>
                <a:cs typeface="Montserrat"/>
                <a:sym typeface="Montserrat"/>
              </a:defRPr>
            </a:lvl2pPr>
            <a:lvl3pPr marL="1828754" lvl="2" indent="-423323" rtl="0">
              <a:spcBef>
                <a:spcPts val="0"/>
              </a:spcBef>
              <a:spcAft>
                <a:spcPts val="0"/>
              </a:spcAft>
              <a:buSzPts val="1400"/>
              <a:buFont typeface="Montserrat"/>
              <a:buChar char="■"/>
              <a:defRPr>
                <a:latin typeface="Montserrat"/>
                <a:ea typeface="Montserrat"/>
                <a:cs typeface="Montserrat"/>
                <a:sym typeface="Montserrat"/>
              </a:defRPr>
            </a:lvl3pPr>
            <a:lvl4pPr marL="2438339" lvl="3" indent="-423323" rtl="0">
              <a:spcBef>
                <a:spcPts val="0"/>
              </a:spcBef>
              <a:spcAft>
                <a:spcPts val="0"/>
              </a:spcAft>
              <a:buSzPts val="1400"/>
              <a:buFont typeface="Montserrat"/>
              <a:buChar char="●"/>
              <a:defRPr>
                <a:latin typeface="Montserrat"/>
                <a:ea typeface="Montserrat"/>
                <a:cs typeface="Montserrat"/>
                <a:sym typeface="Montserrat"/>
              </a:defRPr>
            </a:lvl4pPr>
            <a:lvl5pPr marL="3047924" lvl="4" indent="-423323" rtl="0">
              <a:spcBef>
                <a:spcPts val="0"/>
              </a:spcBef>
              <a:spcAft>
                <a:spcPts val="0"/>
              </a:spcAft>
              <a:buSzPts val="1400"/>
              <a:buFont typeface="Montserrat"/>
              <a:buChar char="○"/>
              <a:defRPr>
                <a:latin typeface="Montserrat"/>
                <a:ea typeface="Montserrat"/>
                <a:cs typeface="Montserrat"/>
                <a:sym typeface="Montserrat"/>
              </a:defRPr>
            </a:lvl5pPr>
            <a:lvl6pPr marL="3657509" lvl="5" indent="-423323" rtl="0">
              <a:spcBef>
                <a:spcPts val="0"/>
              </a:spcBef>
              <a:spcAft>
                <a:spcPts val="0"/>
              </a:spcAft>
              <a:buSzPts val="1400"/>
              <a:buFont typeface="Montserrat"/>
              <a:buChar char="■"/>
              <a:defRPr>
                <a:latin typeface="Montserrat"/>
                <a:ea typeface="Montserrat"/>
                <a:cs typeface="Montserrat"/>
                <a:sym typeface="Montserrat"/>
              </a:defRPr>
            </a:lvl6pPr>
            <a:lvl7pPr marL="4267093" lvl="6" indent="-423323" rtl="0">
              <a:spcBef>
                <a:spcPts val="0"/>
              </a:spcBef>
              <a:spcAft>
                <a:spcPts val="0"/>
              </a:spcAft>
              <a:buSzPts val="1400"/>
              <a:buFont typeface="Montserrat"/>
              <a:buChar char="●"/>
              <a:defRPr>
                <a:latin typeface="Montserrat"/>
                <a:ea typeface="Montserrat"/>
                <a:cs typeface="Montserrat"/>
                <a:sym typeface="Montserrat"/>
              </a:defRPr>
            </a:lvl7pPr>
            <a:lvl8pPr marL="4876678" lvl="7" indent="-423323" rtl="0">
              <a:spcBef>
                <a:spcPts val="0"/>
              </a:spcBef>
              <a:spcAft>
                <a:spcPts val="0"/>
              </a:spcAft>
              <a:buSzPts val="1400"/>
              <a:buFont typeface="Montserrat"/>
              <a:buChar char="○"/>
              <a:defRPr>
                <a:latin typeface="Montserrat"/>
                <a:ea typeface="Montserrat"/>
                <a:cs typeface="Montserrat"/>
                <a:sym typeface="Montserrat"/>
              </a:defRPr>
            </a:lvl8pPr>
            <a:lvl9pPr marL="5486263" lvl="8" indent="-423323"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594790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ig statement page pink">
  <p:cSld name="Big statement page pink">
    <p:bg>
      <p:bgPr>
        <a:solidFill>
          <a:srgbClr val="ED008C"/>
        </a:solidFill>
        <a:effectLst/>
      </p:bgPr>
    </p:bg>
    <p:spTree>
      <p:nvGrpSpPr>
        <p:cNvPr id="1" name="Shape 310"/>
        <p:cNvGrpSpPr/>
        <p:nvPr/>
      </p:nvGrpSpPr>
      <p:grpSpPr>
        <a:xfrm>
          <a:off x="0" y="0"/>
          <a:ext cx="0" cy="0"/>
          <a:chOff x="0" y="0"/>
          <a:chExt cx="0" cy="0"/>
        </a:xfrm>
      </p:grpSpPr>
      <p:sp>
        <p:nvSpPr>
          <p:cNvPr id="311" name="Google Shape;311;p63"/>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12" name="Google Shape;312;p63"/>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13" name="Google Shape;313;p63"/>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14" name="Google Shape;314;p6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15" name="Google Shape;315;p63"/>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4007546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statement page white">
  <p:cSld name="Big statement page white">
    <p:bg>
      <p:bgPr>
        <a:solidFill>
          <a:srgbClr val="FFFFFF"/>
        </a:solidFill>
        <a:effectLst/>
      </p:bgPr>
    </p:bg>
    <p:spTree>
      <p:nvGrpSpPr>
        <p:cNvPr id="1" name="Shape 305"/>
        <p:cNvGrpSpPr/>
        <p:nvPr/>
      </p:nvGrpSpPr>
      <p:grpSpPr>
        <a:xfrm>
          <a:off x="0" y="0"/>
          <a:ext cx="0" cy="0"/>
          <a:chOff x="0" y="0"/>
          <a:chExt cx="0" cy="0"/>
        </a:xfrm>
      </p:grpSpPr>
      <p:sp>
        <p:nvSpPr>
          <p:cNvPr id="306" name="Google Shape;306;p62"/>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333333"/>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cxnSp>
        <p:nvCxnSpPr>
          <p:cNvPr id="307" name="Google Shape;307;p62"/>
          <p:cNvCxnSpPr/>
          <p:nvPr/>
        </p:nvCxnSpPr>
        <p:spPr>
          <a:xfrm rot="10800000" flipH="1">
            <a:off x="228300" y="6268867"/>
            <a:ext cx="11722800" cy="800"/>
          </a:xfrm>
          <a:prstGeom prst="straightConnector1">
            <a:avLst/>
          </a:prstGeom>
          <a:noFill/>
          <a:ln w="9525" cap="flat" cmpd="sng">
            <a:solidFill>
              <a:srgbClr val="A9A9A9"/>
            </a:solidFill>
            <a:prstDash val="solid"/>
            <a:round/>
            <a:headEnd type="none" w="med" len="med"/>
            <a:tailEnd type="none" w="med" len="med"/>
          </a:ln>
        </p:spPr>
      </p:cxnSp>
      <p:pic>
        <p:nvPicPr>
          <p:cNvPr id="308" name="Google Shape;308;p62"/>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309" name="Google Shape;309;p62"/>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23140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WEEE content blank 2">
  <p:cSld name="WEEE content blank 2">
    <p:bg>
      <p:bgPr>
        <a:solidFill>
          <a:srgbClr val="FFFFFF"/>
        </a:solidFill>
        <a:effectLst/>
      </p:bgPr>
    </p:bg>
    <p:spTree>
      <p:nvGrpSpPr>
        <p:cNvPr id="1" name="Shape 400"/>
        <p:cNvGrpSpPr/>
        <p:nvPr/>
      </p:nvGrpSpPr>
      <p:grpSpPr>
        <a:xfrm>
          <a:off x="0" y="0"/>
          <a:ext cx="0" cy="0"/>
          <a:chOff x="0" y="0"/>
          <a:chExt cx="0" cy="0"/>
        </a:xfrm>
      </p:grpSpPr>
      <p:cxnSp>
        <p:nvCxnSpPr>
          <p:cNvPr id="401" name="Google Shape;401;p81"/>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402" name="Google Shape;402;p81"/>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403" name="Google Shape;403;p81"/>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342832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WEEE content blank 1">
  <p:cSld name="WEEE content blank 1">
    <p:bg>
      <p:bgPr>
        <a:solidFill>
          <a:srgbClr val="FFFFFF"/>
        </a:solidFill>
        <a:effectLst/>
      </p:bgPr>
    </p:bg>
    <p:spTree>
      <p:nvGrpSpPr>
        <p:cNvPr id="1" name="Shape 276"/>
        <p:cNvGrpSpPr/>
        <p:nvPr/>
      </p:nvGrpSpPr>
      <p:grpSpPr>
        <a:xfrm>
          <a:off x="0" y="0"/>
          <a:ext cx="0" cy="0"/>
          <a:chOff x="0" y="0"/>
          <a:chExt cx="0" cy="0"/>
        </a:xfrm>
      </p:grpSpPr>
      <p:cxnSp>
        <p:nvCxnSpPr>
          <p:cNvPr id="277" name="Google Shape;277;p58"/>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278" name="Google Shape;278;p58"/>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279" name="Google Shape;279;p58"/>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80" name="Google Shape;280;p58"/>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281" name="Google Shape;281;p58"/>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282" name="Google Shape;282;p58"/>
          <p:cNvSpPr txBox="1"/>
          <p:nvPr/>
        </p:nvSpPr>
        <p:spPr>
          <a:xfrm>
            <a:off x="416933" y="1200633"/>
            <a:ext cx="92980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536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WEEE content blank" type="tx" preserve="1">
  <p:cSld name="1_WEEE content blank">
    <p:bg>
      <p:bgPr>
        <a:solidFill>
          <a:srgbClr val="FFFFFF"/>
        </a:solidFill>
        <a:effectLst/>
      </p:bgPr>
    </p:bg>
    <p:spTree>
      <p:nvGrpSpPr>
        <p:cNvPr id="1" name="Shape 59"/>
        <p:cNvGrpSpPr/>
        <p:nvPr/>
      </p:nvGrpSpPr>
      <p:grpSpPr>
        <a:xfrm>
          <a:off x="0" y="0"/>
          <a:ext cx="0" cy="0"/>
          <a:chOff x="0" y="0"/>
          <a:chExt cx="0" cy="0"/>
        </a:xfrm>
      </p:grpSpPr>
      <p:cxnSp>
        <p:nvCxnSpPr>
          <p:cNvPr id="60" name="Google Shape;60;p15"/>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61" name="Google Shape;61;p15"/>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62" name="Google Shape;62;p15"/>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63" name="Google Shape;63;p15"/>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64" name="Google Shape;64;p15"/>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65" name="Google Shape;65;p15"/>
          <p:cNvSpPr txBox="1">
            <a:spLocks noGrp="1"/>
          </p:cNvSpPr>
          <p:nvPr>
            <p:ph type="title"/>
          </p:nvPr>
        </p:nvSpPr>
        <p:spPr>
          <a:xfrm>
            <a:off x="578567" y="421767"/>
            <a:ext cx="10895600" cy="59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 name="Google Shape;66;p15"/>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latin typeface="Montserrat"/>
                <a:ea typeface="Montserrat"/>
                <a:cs typeface="Montserrat"/>
                <a:sym typeface="Montserrat"/>
              </a:defRPr>
            </a:lvl1pPr>
            <a:lvl2pPr marL="1219170" lvl="1" indent="-423323" rtl="0">
              <a:spcBef>
                <a:spcPts val="0"/>
              </a:spcBef>
              <a:spcAft>
                <a:spcPts val="0"/>
              </a:spcAft>
              <a:buSzPts val="1400"/>
              <a:buFont typeface="Montserrat"/>
              <a:buChar char="○"/>
              <a:defRPr>
                <a:latin typeface="Montserrat"/>
                <a:ea typeface="Montserrat"/>
                <a:cs typeface="Montserrat"/>
                <a:sym typeface="Montserrat"/>
              </a:defRPr>
            </a:lvl2pPr>
            <a:lvl3pPr marL="1828754" lvl="2" indent="-423323" rtl="0">
              <a:spcBef>
                <a:spcPts val="0"/>
              </a:spcBef>
              <a:spcAft>
                <a:spcPts val="0"/>
              </a:spcAft>
              <a:buSzPts val="1400"/>
              <a:buFont typeface="Montserrat"/>
              <a:buChar char="■"/>
              <a:defRPr>
                <a:latin typeface="Montserrat"/>
                <a:ea typeface="Montserrat"/>
                <a:cs typeface="Montserrat"/>
                <a:sym typeface="Montserrat"/>
              </a:defRPr>
            </a:lvl3pPr>
            <a:lvl4pPr marL="2438339" lvl="3" indent="-423323" rtl="0">
              <a:spcBef>
                <a:spcPts val="0"/>
              </a:spcBef>
              <a:spcAft>
                <a:spcPts val="0"/>
              </a:spcAft>
              <a:buSzPts val="1400"/>
              <a:buFont typeface="Montserrat"/>
              <a:buChar char="●"/>
              <a:defRPr>
                <a:latin typeface="Montserrat"/>
                <a:ea typeface="Montserrat"/>
                <a:cs typeface="Montserrat"/>
                <a:sym typeface="Montserrat"/>
              </a:defRPr>
            </a:lvl4pPr>
            <a:lvl5pPr marL="3047924" lvl="4" indent="-423323" rtl="0">
              <a:spcBef>
                <a:spcPts val="0"/>
              </a:spcBef>
              <a:spcAft>
                <a:spcPts val="0"/>
              </a:spcAft>
              <a:buSzPts val="1400"/>
              <a:buFont typeface="Montserrat"/>
              <a:buChar char="○"/>
              <a:defRPr>
                <a:latin typeface="Montserrat"/>
                <a:ea typeface="Montserrat"/>
                <a:cs typeface="Montserrat"/>
                <a:sym typeface="Montserrat"/>
              </a:defRPr>
            </a:lvl5pPr>
            <a:lvl6pPr marL="3657509" lvl="5" indent="-423323" rtl="0">
              <a:spcBef>
                <a:spcPts val="0"/>
              </a:spcBef>
              <a:spcAft>
                <a:spcPts val="0"/>
              </a:spcAft>
              <a:buSzPts val="1400"/>
              <a:buFont typeface="Montserrat"/>
              <a:buChar char="■"/>
              <a:defRPr>
                <a:latin typeface="Montserrat"/>
                <a:ea typeface="Montserrat"/>
                <a:cs typeface="Montserrat"/>
                <a:sym typeface="Montserrat"/>
              </a:defRPr>
            </a:lvl6pPr>
            <a:lvl7pPr marL="4267093" lvl="6" indent="-423323" rtl="0">
              <a:spcBef>
                <a:spcPts val="0"/>
              </a:spcBef>
              <a:spcAft>
                <a:spcPts val="0"/>
              </a:spcAft>
              <a:buSzPts val="1400"/>
              <a:buFont typeface="Montserrat"/>
              <a:buChar char="●"/>
              <a:defRPr>
                <a:latin typeface="Montserrat"/>
                <a:ea typeface="Montserrat"/>
                <a:cs typeface="Montserrat"/>
                <a:sym typeface="Montserrat"/>
              </a:defRPr>
            </a:lvl7pPr>
            <a:lvl8pPr marL="4876678" lvl="7" indent="-423323" rtl="0">
              <a:spcBef>
                <a:spcPts val="0"/>
              </a:spcBef>
              <a:spcAft>
                <a:spcPts val="0"/>
              </a:spcAft>
              <a:buSzPts val="1400"/>
              <a:buFont typeface="Montserrat"/>
              <a:buChar char="○"/>
              <a:defRPr>
                <a:latin typeface="Montserrat"/>
                <a:ea typeface="Montserrat"/>
                <a:cs typeface="Montserrat"/>
                <a:sym typeface="Montserrat"/>
              </a:defRPr>
            </a:lvl8pPr>
            <a:lvl9pPr marL="5486263" lvl="8" indent="-423323"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22536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ig statement page pink 1">
  <p:cSld name="Big statement page pink 1">
    <p:bg>
      <p:bgPr>
        <a:solidFill>
          <a:srgbClr val="ED008C"/>
        </a:solidFill>
        <a:effectLst/>
      </p:bgPr>
    </p:bg>
    <p:spTree>
      <p:nvGrpSpPr>
        <p:cNvPr id="1" name="Shape 669"/>
        <p:cNvGrpSpPr/>
        <p:nvPr/>
      </p:nvGrpSpPr>
      <p:grpSpPr>
        <a:xfrm>
          <a:off x="0" y="0"/>
          <a:ext cx="0" cy="0"/>
          <a:chOff x="0" y="0"/>
          <a:chExt cx="0" cy="0"/>
        </a:xfrm>
      </p:grpSpPr>
      <p:sp>
        <p:nvSpPr>
          <p:cNvPr id="670" name="Google Shape;670;p133"/>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671" name="Google Shape;671;p133"/>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672" name="Google Shape;672;p133"/>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673" name="Google Shape;673;p13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674" name="Google Shape;674;p133"/>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43223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Subtitle" type="title" preserve="1">
  <p:cSld name="Title &amp; Subtitle">
    <p:spTree>
      <p:nvGrpSpPr>
        <p:cNvPr id="1" name="Shape 263"/>
        <p:cNvGrpSpPr/>
        <p:nvPr/>
      </p:nvGrpSpPr>
      <p:grpSpPr>
        <a:xfrm>
          <a:off x="0" y="0"/>
          <a:ext cx="0" cy="0"/>
          <a:chOff x="0" y="0"/>
          <a:chExt cx="0" cy="0"/>
        </a:xfrm>
      </p:grpSpPr>
      <p:sp>
        <p:nvSpPr>
          <p:cNvPr id="264" name="Google Shape;264;p56"/>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lvl="0"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FFFFFF"/>
              </a:buClr>
              <a:buSzPts val="9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GB" smtClean="0"/>
              <a:pPr/>
              <a:t>‹#›</a:t>
            </a:fld>
            <a:endParaRPr lang="en-GB"/>
          </a:p>
        </p:txBody>
      </p:sp>
      <p:sp>
        <p:nvSpPr>
          <p:cNvPr id="265" name="Google Shape;265;p56"/>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sp>
        <p:nvSpPr>
          <p:cNvPr id="266" name="Google Shape;266;p56"/>
          <p:cNvSpPr txBox="1">
            <a:spLocks noGrp="1"/>
          </p:cNvSpPr>
          <p:nvPr>
            <p:ph type="subTitle" idx="1"/>
          </p:nvPr>
        </p:nvSpPr>
        <p:spPr>
          <a:xfrm>
            <a:off x="4400" y="5101800"/>
            <a:ext cx="12192000" cy="272400"/>
          </a:xfrm>
          <a:prstGeom prst="rect">
            <a:avLst/>
          </a:prstGeom>
        </p:spPr>
        <p:txBody>
          <a:bodyPr spcFirstLastPara="1" wrap="square" lIns="0" tIns="0" rIns="0" bIns="0" anchor="t" anchorCtr="0">
            <a:noAutofit/>
          </a:bodyPr>
          <a:lstStyle>
            <a:lvl1pPr lvl="0" algn="ctr" rtl="0">
              <a:spcBef>
                <a:spcPts val="0"/>
              </a:spcBef>
              <a:spcAft>
                <a:spcPts val="0"/>
              </a:spcAft>
              <a:buNone/>
              <a:defRPr sz="1333">
                <a:solidFill>
                  <a:srgbClr val="F799D0"/>
                </a:solidFill>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67" name="Google Shape;267;p56"/>
          <p:cNvPicPr preferRelativeResize="0"/>
          <p:nvPr/>
        </p:nvPicPr>
        <p:blipFill rotWithShape="1">
          <a:blip r:embed="rId2">
            <a:alphaModFix/>
          </a:blip>
          <a:srcRect l="18488" t="39060" r="5552" b="33617"/>
          <a:stretch/>
        </p:blipFill>
        <p:spPr>
          <a:xfrm>
            <a:off x="199467" y="5865633"/>
            <a:ext cx="2214733" cy="796667"/>
          </a:xfrm>
          <a:prstGeom prst="rect">
            <a:avLst/>
          </a:prstGeom>
          <a:noFill/>
          <a:ln>
            <a:noFill/>
          </a:ln>
        </p:spPr>
      </p:pic>
    </p:spTree>
    <p:extLst>
      <p:ext uri="{BB962C8B-B14F-4D97-AF65-F5344CB8AC3E}">
        <p14:creationId xmlns:p14="http://schemas.microsoft.com/office/powerpoint/2010/main" val="2999569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EEE content blank" type="tx" preserve="1">
  <p:cSld name="WEEE content blank">
    <p:spTree>
      <p:nvGrpSpPr>
        <p:cNvPr id="1" name="Shape 268"/>
        <p:cNvGrpSpPr/>
        <p:nvPr/>
      </p:nvGrpSpPr>
      <p:grpSpPr>
        <a:xfrm>
          <a:off x="0" y="0"/>
          <a:ext cx="0" cy="0"/>
          <a:chOff x="0" y="0"/>
          <a:chExt cx="0" cy="0"/>
        </a:xfrm>
      </p:grpSpPr>
      <p:cxnSp>
        <p:nvCxnSpPr>
          <p:cNvPr id="269" name="Google Shape;269;p57"/>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270" name="Google Shape;270;p57"/>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271" name="Google Shape;271;p5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72" name="Google Shape;272;p57"/>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273" name="Google Shape;273;p57"/>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274" name="Google Shape;274;p57"/>
          <p:cNvSpPr txBox="1">
            <a:spLocks noGrp="1"/>
          </p:cNvSpPr>
          <p:nvPr>
            <p:ph type="title"/>
          </p:nvPr>
        </p:nvSpPr>
        <p:spPr>
          <a:xfrm>
            <a:off x="578567" y="421767"/>
            <a:ext cx="10895600" cy="59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5" name="Google Shape;275;p57"/>
          <p:cNvSpPr txBox="1">
            <a:spLocks noGrp="1"/>
          </p:cNvSpPr>
          <p:nvPr>
            <p:ph type="body" idx="2"/>
          </p:nvPr>
        </p:nvSpPr>
        <p:spPr>
          <a:xfrm>
            <a:off x="456833" y="1246133"/>
            <a:ext cx="11281200" cy="4814400"/>
          </a:xfrm>
          <a:prstGeom prst="rect">
            <a:avLst/>
          </a:prstGeom>
          <a:noFill/>
          <a:ln>
            <a:noFill/>
          </a:ln>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latin typeface="Montserrat"/>
                <a:ea typeface="Montserrat"/>
                <a:cs typeface="Montserrat"/>
                <a:sym typeface="Montserrat"/>
              </a:defRPr>
            </a:lvl1pPr>
            <a:lvl2pPr marL="1219170" lvl="1" indent="-423323" rtl="0">
              <a:spcBef>
                <a:spcPts val="0"/>
              </a:spcBef>
              <a:spcAft>
                <a:spcPts val="0"/>
              </a:spcAft>
              <a:buSzPts val="1400"/>
              <a:buFont typeface="Montserrat"/>
              <a:buChar char="○"/>
              <a:defRPr>
                <a:latin typeface="Montserrat"/>
                <a:ea typeface="Montserrat"/>
                <a:cs typeface="Montserrat"/>
                <a:sym typeface="Montserrat"/>
              </a:defRPr>
            </a:lvl2pPr>
            <a:lvl3pPr marL="1828754" lvl="2" indent="-423323" rtl="0">
              <a:spcBef>
                <a:spcPts val="0"/>
              </a:spcBef>
              <a:spcAft>
                <a:spcPts val="0"/>
              </a:spcAft>
              <a:buSzPts val="1400"/>
              <a:buFont typeface="Montserrat"/>
              <a:buChar char="■"/>
              <a:defRPr>
                <a:latin typeface="Montserrat"/>
                <a:ea typeface="Montserrat"/>
                <a:cs typeface="Montserrat"/>
                <a:sym typeface="Montserrat"/>
              </a:defRPr>
            </a:lvl3pPr>
            <a:lvl4pPr marL="2438339" lvl="3" indent="-423323" rtl="0">
              <a:spcBef>
                <a:spcPts val="0"/>
              </a:spcBef>
              <a:spcAft>
                <a:spcPts val="0"/>
              </a:spcAft>
              <a:buSzPts val="1400"/>
              <a:buFont typeface="Montserrat"/>
              <a:buChar char="●"/>
              <a:defRPr>
                <a:latin typeface="Montserrat"/>
                <a:ea typeface="Montserrat"/>
                <a:cs typeface="Montserrat"/>
                <a:sym typeface="Montserrat"/>
              </a:defRPr>
            </a:lvl4pPr>
            <a:lvl5pPr marL="3047924" lvl="4" indent="-423323" rtl="0">
              <a:spcBef>
                <a:spcPts val="0"/>
              </a:spcBef>
              <a:spcAft>
                <a:spcPts val="0"/>
              </a:spcAft>
              <a:buSzPts val="1400"/>
              <a:buFont typeface="Montserrat"/>
              <a:buChar char="○"/>
              <a:defRPr>
                <a:latin typeface="Montserrat"/>
                <a:ea typeface="Montserrat"/>
                <a:cs typeface="Montserrat"/>
                <a:sym typeface="Montserrat"/>
              </a:defRPr>
            </a:lvl5pPr>
            <a:lvl6pPr marL="3657509" lvl="5" indent="-423323" rtl="0">
              <a:spcBef>
                <a:spcPts val="0"/>
              </a:spcBef>
              <a:spcAft>
                <a:spcPts val="0"/>
              </a:spcAft>
              <a:buSzPts val="1400"/>
              <a:buFont typeface="Montserrat"/>
              <a:buChar char="■"/>
              <a:defRPr>
                <a:latin typeface="Montserrat"/>
                <a:ea typeface="Montserrat"/>
                <a:cs typeface="Montserrat"/>
                <a:sym typeface="Montserrat"/>
              </a:defRPr>
            </a:lvl6pPr>
            <a:lvl7pPr marL="4267093" lvl="6" indent="-423323" rtl="0">
              <a:spcBef>
                <a:spcPts val="0"/>
              </a:spcBef>
              <a:spcAft>
                <a:spcPts val="0"/>
              </a:spcAft>
              <a:buSzPts val="1400"/>
              <a:buFont typeface="Montserrat"/>
              <a:buChar char="●"/>
              <a:defRPr>
                <a:latin typeface="Montserrat"/>
                <a:ea typeface="Montserrat"/>
                <a:cs typeface="Montserrat"/>
                <a:sym typeface="Montserrat"/>
              </a:defRPr>
            </a:lvl7pPr>
            <a:lvl8pPr marL="4876678" lvl="7" indent="-423323" rtl="0">
              <a:spcBef>
                <a:spcPts val="0"/>
              </a:spcBef>
              <a:spcAft>
                <a:spcPts val="0"/>
              </a:spcAft>
              <a:buSzPts val="1400"/>
              <a:buFont typeface="Montserrat"/>
              <a:buChar char="○"/>
              <a:defRPr>
                <a:latin typeface="Montserrat"/>
                <a:ea typeface="Montserrat"/>
                <a:cs typeface="Montserrat"/>
                <a:sym typeface="Montserrat"/>
              </a:defRPr>
            </a:lvl8pPr>
            <a:lvl9pPr marL="5486263" lvl="8" indent="-423323"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776232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EEE content blank 1" preserve="1">
  <p:cSld name="WEEE content blank 1">
    <p:spTree>
      <p:nvGrpSpPr>
        <p:cNvPr id="1" name="Shape 276"/>
        <p:cNvGrpSpPr/>
        <p:nvPr/>
      </p:nvGrpSpPr>
      <p:grpSpPr>
        <a:xfrm>
          <a:off x="0" y="0"/>
          <a:ext cx="0" cy="0"/>
          <a:chOff x="0" y="0"/>
          <a:chExt cx="0" cy="0"/>
        </a:xfrm>
      </p:grpSpPr>
      <p:cxnSp>
        <p:nvCxnSpPr>
          <p:cNvPr id="277" name="Google Shape;277;p58"/>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278" name="Google Shape;278;p58"/>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279" name="Google Shape;279;p58"/>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80" name="Google Shape;280;p58"/>
          <p:cNvPicPr preferRelativeResize="0"/>
          <p:nvPr/>
        </p:nvPicPr>
        <p:blipFill rotWithShape="1">
          <a:blip r:embed="rId3">
            <a:alphaModFix/>
          </a:blip>
          <a:srcRect/>
          <a:stretch/>
        </p:blipFill>
        <p:spPr>
          <a:xfrm>
            <a:off x="94440" y="6316761"/>
            <a:ext cx="487921" cy="438096"/>
          </a:xfrm>
          <a:prstGeom prst="rect">
            <a:avLst/>
          </a:prstGeom>
          <a:noFill/>
          <a:ln>
            <a:noFill/>
          </a:ln>
        </p:spPr>
      </p:pic>
      <p:pic>
        <p:nvPicPr>
          <p:cNvPr id="281" name="Google Shape;281;p58"/>
          <p:cNvPicPr preferRelativeResize="0"/>
          <p:nvPr/>
        </p:nvPicPr>
        <p:blipFill rotWithShape="1">
          <a:blip r:embed="rId3">
            <a:alphaModFix/>
          </a:blip>
          <a:srcRect/>
          <a:stretch/>
        </p:blipFill>
        <p:spPr>
          <a:xfrm>
            <a:off x="94440" y="6316761"/>
            <a:ext cx="487921" cy="438096"/>
          </a:xfrm>
          <a:prstGeom prst="rect">
            <a:avLst/>
          </a:prstGeom>
          <a:noFill/>
          <a:ln>
            <a:noFill/>
          </a:ln>
        </p:spPr>
      </p:pic>
      <p:sp>
        <p:nvSpPr>
          <p:cNvPr id="282" name="Google Shape;282;p58"/>
          <p:cNvSpPr txBox="1"/>
          <p:nvPr/>
        </p:nvSpPr>
        <p:spPr>
          <a:xfrm>
            <a:off x="416933" y="1200633"/>
            <a:ext cx="92980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7243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EEE content layout 1" preserve="1">
  <p:cSld name="WEEE content layout 1">
    <p:spTree>
      <p:nvGrpSpPr>
        <p:cNvPr id="1" name="Shape 283"/>
        <p:cNvGrpSpPr/>
        <p:nvPr/>
      </p:nvGrpSpPr>
      <p:grpSpPr>
        <a:xfrm>
          <a:off x="0" y="0"/>
          <a:ext cx="0" cy="0"/>
          <a:chOff x="0" y="0"/>
          <a:chExt cx="0" cy="0"/>
        </a:xfrm>
      </p:grpSpPr>
      <p:cxnSp>
        <p:nvCxnSpPr>
          <p:cNvPr id="284" name="Google Shape;284;p59"/>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sp>
        <p:nvSpPr>
          <p:cNvPr id="285" name="Google Shape;285;p59"/>
          <p:cNvSpPr txBox="1">
            <a:spLocks noGrp="1"/>
          </p:cNvSpPr>
          <p:nvPr>
            <p:ph type="body" idx="1"/>
          </p:nvPr>
        </p:nvSpPr>
        <p:spPr>
          <a:xfrm>
            <a:off x="254667" y="2010867"/>
            <a:ext cx="5602400" cy="4100800"/>
          </a:xfrm>
          <a:prstGeom prst="rect">
            <a:avLst/>
          </a:prstGeom>
          <a:noFill/>
          <a:ln>
            <a:noFill/>
          </a:ln>
        </p:spPr>
        <p:txBody>
          <a:bodyPr spcFirstLastPara="1" wrap="square" lIns="0" tIns="0" rIns="91425" bIns="91425" anchor="t" anchorCtr="0">
            <a:noAutofit/>
          </a:bodyPr>
          <a:lstStyle>
            <a:lvl1pPr marL="609585" lvl="0"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1pPr>
            <a:lvl2pPr marL="1219170" lvl="1"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2pPr>
            <a:lvl3pPr marL="1828754" lvl="2"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3pPr>
            <a:lvl4pPr marL="2438339" lvl="3"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4pPr>
            <a:lvl5pPr marL="3047924" lvl="4"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5pPr>
            <a:lvl6pPr marL="3657509" lvl="5"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6pPr>
            <a:lvl7pPr marL="4267093" lvl="6"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7pPr>
            <a:lvl8pPr marL="4876678" lvl="7"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8pPr>
            <a:lvl9pPr marL="5486263" lvl="8"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9pPr>
          </a:lstStyle>
          <a:p>
            <a:endParaRPr/>
          </a:p>
        </p:txBody>
      </p:sp>
      <p:sp>
        <p:nvSpPr>
          <p:cNvPr id="286" name="Google Shape;286;p59"/>
          <p:cNvSpPr txBox="1">
            <a:spLocks noGrp="1"/>
          </p:cNvSpPr>
          <p:nvPr>
            <p:ph type="title"/>
          </p:nvPr>
        </p:nvSpPr>
        <p:spPr>
          <a:xfrm>
            <a:off x="254667" y="518067"/>
            <a:ext cx="5681200" cy="1261600"/>
          </a:xfrm>
          <a:prstGeom prst="rect">
            <a:avLst/>
          </a:prstGeom>
          <a:noFill/>
        </p:spPr>
        <p:txBody>
          <a:bodyPr spcFirstLastPara="1" wrap="square" lIns="0" tIns="0" rIns="0" bIns="0" anchor="t" anchorCtr="0">
            <a:noAutofit/>
          </a:bodyPr>
          <a:lstStyle>
            <a:lvl1pPr lvl="0" algn="l" rtl="0">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7" name="Google Shape;287;p59"/>
          <p:cNvSpPr/>
          <p:nvPr/>
        </p:nvSpPr>
        <p:spPr>
          <a:xfrm>
            <a:off x="6173067" y="208333"/>
            <a:ext cx="5769200" cy="59996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88" name="Google Shape;288;p59"/>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289" name="Google Shape;289;p59"/>
          <p:cNvSpPr txBox="1">
            <a:spLocks noGrp="1"/>
          </p:cNvSpPr>
          <p:nvPr>
            <p:ph type="subTitle" idx="2"/>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90" name="Google Shape;290;p59"/>
          <p:cNvPicPr preferRelativeResize="0"/>
          <p:nvPr/>
        </p:nvPicPr>
        <p:blipFill rotWithShape="1">
          <a:blip r:embed="rId3">
            <a:alphaModFix/>
          </a:blip>
          <a:srcRect/>
          <a:stretch/>
        </p:blipFill>
        <p:spPr>
          <a:xfrm>
            <a:off x="94440" y="6316761"/>
            <a:ext cx="487921" cy="438096"/>
          </a:xfrm>
          <a:prstGeom prst="rect">
            <a:avLst/>
          </a:prstGeom>
          <a:noFill/>
          <a:ln>
            <a:noFill/>
          </a:ln>
        </p:spPr>
      </p:pic>
    </p:spTree>
    <p:extLst>
      <p:ext uri="{BB962C8B-B14F-4D97-AF65-F5344CB8AC3E}">
        <p14:creationId xmlns:p14="http://schemas.microsoft.com/office/powerpoint/2010/main" val="229436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EEE content layout 2" preserve="1">
  <p:cSld name="WEEE content layout 2">
    <p:spTree>
      <p:nvGrpSpPr>
        <p:cNvPr id="1" name="Shape 291"/>
        <p:cNvGrpSpPr/>
        <p:nvPr/>
      </p:nvGrpSpPr>
      <p:grpSpPr>
        <a:xfrm>
          <a:off x="0" y="0"/>
          <a:ext cx="0" cy="0"/>
          <a:chOff x="0" y="0"/>
          <a:chExt cx="0" cy="0"/>
        </a:xfrm>
      </p:grpSpPr>
      <p:cxnSp>
        <p:nvCxnSpPr>
          <p:cNvPr id="292" name="Google Shape;292;p60"/>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sp>
        <p:nvSpPr>
          <p:cNvPr id="293" name="Google Shape;293;p60"/>
          <p:cNvSpPr txBox="1">
            <a:spLocks noGrp="1"/>
          </p:cNvSpPr>
          <p:nvPr>
            <p:ph type="body" idx="1"/>
          </p:nvPr>
        </p:nvSpPr>
        <p:spPr>
          <a:xfrm>
            <a:off x="6173067" y="2010867"/>
            <a:ext cx="5602400" cy="4100800"/>
          </a:xfrm>
          <a:prstGeom prst="rect">
            <a:avLst/>
          </a:prstGeom>
          <a:noFill/>
          <a:ln>
            <a:noFill/>
          </a:ln>
        </p:spPr>
        <p:txBody>
          <a:bodyPr spcFirstLastPara="1" wrap="square" lIns="0" tIns="0" rIns="91425" bIns="91425" anchor="t" anchorCtr="0">
            <a:noAutofit/>
          </a:bodyPr>
          <a:lstStyle>
            <a:lvl1pPr marL="609585" lvl="0"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1pPr>
            <a:lvl2pPr marL="1219170" lvl="1"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2pPr>
            <a:lvl3pPr marL="1828754" lvl="2"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3pPr>
            <a:lvl4pPr marL="2438339" lvl="3"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4pPr>
            <a:lvl5pPr marL="3047924" lvl="4"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5pPr>
            <a:lvl6pPr marL="3657509" lvl="5"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6pPr>
            <a:lvl7pPr marL="4267093" lvl="6"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7pPr>
            <a:lvl8pPr marL="4876678" lvl="7"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8pPr>
            <a:lvl9pPr marL="5486263" lvl="8" indent="-406390" rtl="0">
              <a:spcBef>
                <a:spcPts val="0"/>
              </a:spcBef>
              <a:spcAft>
                <a:spcPts val="0"/>
              </a:spcAft>
              <a:buClr>
                <a:srgbClr val="333333"/>
              </a:buClr>
              <a:buSzPts val="1200"/>
              <a:buFont typeface="Montserrat Light"/>
              <a:buChar char="■"/>
              <a:defRPr sz="1600">
                <a:solidFill>
                  <a:srgbClr val="333333"/>
                </a:solidFill>
                <a:latin typeface="Montserrat Light"/>
                <a:ea typeface="Montserrat Light"/>
                <a:cs typeface="Montserrat Light"/>
                <a:sym typeface="Montserrat Light"/>
              </a:defRPr>
            </a:lvl9pPr>
          </a:lstStyle>
          <a:p>
            <a:endParaRPr/>
          </a:p>
        </p:txBody>
      </p:sp>
      <p:sp>
        <p:nvSpPr>
          <p:cNvPr id="294" name="Google Shape;294;p60"/>
          <p:cNvSpPr txBox="1">
            <a:spLocks noGrp="1"/>
          </p:cNvSpPr>
          <p:nvPr>
            <p:ph type="title"/>
          </p:nvPr>
        </p:nvSpPr>
        <p:spPr>
          <a:xfrm>
            <a:off x="6173067" y="518067"/>
            <a:ext cx="5681200" cy="1261600"/>
          </a:xfrm>
          <a:prstGeom prst="rect">
            <a:avLst/>
          </a:prstGeom>
          <a:noFill/>
        </p:spPr>
        <p:txBody>
          <a:bodyPr spcFirstLastPara="1" wrap="square" lIns="0" tIns="0" rIns="0" bIns="0" anchor="t" anchorCtr="0">
            <a:noAutofit/>
          </a:bodyPr>
          <a:lstStyle>
            <a:lvl1pPr lvl="0" algn="l" rtl="0">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5" name="Google Shape;295;p60"/>
          <p:cNvSpPr/>
          <p:nvPr/>
        </p:nvSpPr>
        <p:spPr>
          <a:xfrm>
            <a:off x="228300" y="208333"/>
            <a:ext cx="5769200" cy="59996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6" name="Google Shape;296;p60"/>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297" name="Google Shape;297;p60"/>
          <p:cNvSpPr txBox="1">
            <a:spLocks noGrp="1"/>
          </p:cNvSpPr>
          <p:nvPr>
            <p:ph type="subTitle" idx="2"/>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98" name="Google Shape;298;p60"/>
          <p:cNvPicPr preferRelativeResize="0"/>
          <p:nvPr/>
        </p:nvPicPr>
        <p:blipFill rotWithShape="1">
          <a:blip r:embed="rId3">
            <a:alphaModFix/>
          </a:blip>
          <a:srcRect/>
          <a:stretch/>
        </p:blipFill>
        <p:spPr>
          <a:xfrm>
            <a:off x="94440" y="6316761"/>
            <a:ext cx="487921" cy="438096"/>
          </a:xfrm>
          <a:prstGeom prst="rect">
            <a:avLst/>
          </a:prstGeom>
          <a:noFill/>
          <a:ln>
            <a:noFill/>
          </a:ln>
        </p:spPr>
      </p:pic>
    </p:spTree>
    <p:extLst>
      <p:ext uri="{BB962C8B-B14F-4D97-AF65-F5344CB8AC3E}">
        <p14:creationId xmlns:p14="http://schemas.microsoft.com/office/powerpoint/2010/main" val="79020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EEE content big image" preserve="1">
  <p:cSld name="WEEE content big image">
    <p:spTree>
      <p:nvGrpSpPr>
        <p:cNvPr id="1" name="Shape 299"/>
        <p:cNvGrpSpPr/>
        <p:nvPr/>
      </p:nvGrpSpPr>
      <p:grpSpPr>
        <a:xfrm>
          <a:off x="0" y="0"/>
          <a:ext cx="0" cy="0"/>
          <a:chOff x="0" y="0"/>
          <a:chExt cx="0" cy="0"/>
        </a:xfrm>
      </p:grpSpPr>
      <p:cxnSp>
        <p:nvCxnSpPr>
          <p:cNvPr id="300" name="Google Shape;300;p61"/>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sp>
        <p:nvSpPr>
          <p:cNvPr id="301" name="Google Shape;301;p61"/>
          <p:cNvSpPr/>
          <p:nvPr/>
        </p:nvSpPr>
        <p:spPr>
          <a:xfrm>
            <a:off x="228300" y="208333"/>
            <a:ext cx="11722800" cy="59996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02" name="Google Shape;302;p61"/>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303" name="Google Shape;303;p61"/>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04" name="Google Shape;304;p61"/>
          <p:cNvPicPr preferRelativeResize="0"/>
          <p:nvPr/>
        </p:nvPicPr>
        <p:blipFill rotWithShape="1">
          <a:blip r:embed="rId3">
            <a:alphaModFix/>
          </a:blip>
          <a:srcRect/>
          <a:stretch/>
        </p:blipFill>
        <p:spPr>
          <a:xfrm>
            <a:off x="94440" y="6316761"/>
            <a:ext cx="487921" cy="438096"/>
          </a:xfrm>
          <a:prstGeom prst="rect">
            <a:avLst/>
          </a:prstGeom>
          <a:noFill/>
          <a:ln>
            <a:noFill/>
          </a:ln>
        </p:spPr>
      </p:pic>
    </p:spTree>
    <p:extLst>
      <p:ext uri="{BB962C8B-B14F-4D97-AF65-F5344CB8AC3E}">
        <p14:creationId xmlns:p14="http://schemas.microsoft.com/office/powerpoint/2010/main" val="1237166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statement page white" preserve="1">
  <p:cSld name="Big statement page white">
    <p:spTree>
      <p:nvGrpSpPr>
        <p:cNvPr id="1" name="Shape 305"/>
        <p:cNvGrpSpPr/>
        <p:nvPr/>
      </p:nvGrpSpPr>
      <p:grpSpPr>
        <a:xfrm>
          <a:off x="0" y="0"/>
          <a:ext cx="0" cy="0"/>
          <a:chOff x="0" y="0"/>
          <a:chExt cx="0" cy="0"/>
        </a:xfrm>
      </p:grpSpPr>
      <p:sp>
        <p:nvSpPr>
          <p:cNvPr id="306" name="Google Shape;306;p62"/>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333333"/>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cxnSp>
        <p:nvCxnSpPr>
          <p:cNvPr id="307" name="Google Shape;307;p62"/>
          <p:cNvCxnSpPr/>
          <p:nvPr/>
        </p:nvCxnSpPr>
        <p:spPr>
          <a:xfrm rot="10800000" flipH="1">
            <a:off x="228300" y="6268867"/>
            <a:ext cx="11722800" cy="800"/>
          </a:xfrm>
          <a:prstGeom prst="straightConnector1">
            <a:avLst/>
          </a:prstGeom>
          <a:noFill/>
          <a:ln w="9525" cap="flat" cmpd="sng">
            <a:solidFill>
              <a:srgbClr val="A9A9A9"/>
            </a:solidFill>
            <a:prstDash val="solid"/>
            <a:round/>
            <a:headEnd type="none" w="med" len="med"/>
            <a:tailEnd type="none" w="med" len="med"/>
          </a:ln>
        </p:spPr>
      </p:cxnSp>
      <p:pic>
        <p:nvPicPr>
          <p:cNvPr id="308" name="Google Shape;308;p62"/>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309" name="Google Shape;309;p62"/>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560196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statement page pink" preserve="1">
  <p:cSld name="Big statement page pink">
    <p:spTree>
      <p:nvGrpSpPr>
        <p:cNvPr id="1" name="Shape 310"/>
        <p:cNvGrpSpPr/>
        <p:nvPr/>
      </p:nvGrpSpPr>
      <p:grpSpPr>
        <a:xfrm>
          <a:off x="0" y="0"/>
          <a:ext cx="0" cy="0"/>
          <a:chOff x="0" y="0"/>
          <a:chExt cx="0" cy="0"/>
        </a:xfrm>
      </p:grpSpPr>
      <p:sp>
        <p:nvSpPr>
          <p:cNvPr id="311" name="Google Shape;311;p63"/>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12" name="Google Shape;312;p63"/>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13" name="Google Shape;313;p63"/>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14" name="Google Shape;314;p6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15" name="Google Shape;315;p63"/>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3712566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statement blue" preserve="1">
  <p:cSld name="Big statement blue">
    <p:spTree>
      <p:nvGrpSpPr>
        <p:cNvPr id="1" name="Shape 316"/>
        <p:cNvGrpSpPr/>
        <p:nvPr/>
      </p:nvGrpSpPr>
      <p:grpSpPr>
        <a:xfrm>
          <a:off x="0" y="0"/>
          <a:ext cx="0" cy="0"/>
          <a:chOff x="0" y="0"/>
          <a:chExt cx="0" cy="0"/>
        </a:xfrm>
      </p:grpSpPr>
      <p:sp>
        <p:nvSpPr>
          <p:cNvPr id="317" name="Google Shape;317;p64"/>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18" name="Google Shape;318;p64"/>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19" name="Google Shape;319;p64"/>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20" name="Google Shape;320;p64"/>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21" name="Google Shape;321;p64"/>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64631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DDF31-A9F5-108B-FB76-74502FFC3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72B68BF-3C99-C710-F073-A3E2ACDF0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28F557-B99F-D029-C632-B473F07C6DE8}"/>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5" name="Footer Placeholder 4">
            <a:extLst>
              <a:ext uri="{FF2B5EF4-FFF2-40B4-BE49-F238E27FC236}">
                <a16:creationId xmlns:a16="http://schemas.microsoft.com/office/drawing/2014/main" id="{12A5029D-FBC5-6739-73AB-8D4D29EAF8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4A8A44-A5A7-A332-E53F-E4FD2AC02F50}"/>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4030853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statement green" preserve="1">
  <p:cSld name="Big statement green">
    <p:spTree>
      <p:nvGrpSpPr>
        <p:cNvPr id="1" name="Shape 322"/>
        <p:cNvGrpSpPr/>
        <p:nvPr/>
      </p:nvGrpSpPr>
      <p:grpSpPr>
        <a:xfrm>
          <a:off x="0" y="0"/>
          <a:ext cx="0" cy="0"/>
          <a:chOff x="0" y="0"/>
          <a:chExt cx="0" cy="0"/>
        </a:xfrm>
      </p:grpSpPr>
      <p:sp>
        <p:nvSpPr>
          <p:cNvPr id="323" name="Google Shape;323;p65"/>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24" name="Google Shape;324;p65"/>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25" name="Google Shape;325;p65"/>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26" name="Google Shape;326;p65"/>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27" name="Google Shape;327;p65"/>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3975394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statement purple" preserve="1">
  <p:cSld name="Big statement purple">
    <p:spTree>
      <p:nvGrpSpPr>
        <p:cNvPr id="1" name="Shape 328"/>
        <p:cNvGrpSpPr/>
        <p:nvPr/>
      </p:nvGrpSpPr>
      <p:grpSpPr>
        <a:xfrm>
          <a:off x="0" y="0"/>
          <a:ext cx="0" cy="0"/>
          <a:chOff x="0" y="0"/>
          <a:chExt cx="0" cy="0"/>
        </a:xfrm>
      </p:grpSpPr>
      <p:sp>
        <p:nvSpPr>
          <p:cNvPr id="329" name="Google Shape;329;p66"/>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30" name="Google Shape;330;p66"/>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31" name="Google Shape;331;p66"/>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32" name="Google Shape;332;p66"/>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33" name="Google Shape;333;p66"/>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3131756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statement red" preserve="1">
  <p:cSld name="Big statement red">
    <p:spTree>
      <p:nvGrpSpPr>
        <p:cNvPr id="1" name="Shape 334"/>
        <p:cNvGrpSpPr/>
        <p:nvPr/>
      </p:nvGrpSpPr>
      <p:grpSpPr>
        <a:xfrm>
          <a:off x="0" y="0"/>
          <a:ext cx="0" cy="0"/>
          <a:chOff x="0" y="0"/>
          <a:chExt cx="0" cy="0"/>
        </a:xfrm>
      </p:grpSpPr>
      <p:sp>
        <p:nvSpPr>
          <p:cNvPr id="335" name="Google Shape;335;p67"/>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36" name="Google Shape;336;p67"/>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37" name="Google Shape;337;p67"/>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38" name="Google Shape;338;p67"/>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39" name="Google Shape;339;p67"/>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1618000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statement orange" preserve="1">
  <p:cSld name="Big statement orange">
    <p:spTree>
      <p:nvGrpSpPr>
        <p:cNvPr id="1" name="Shape 340"/>
        <p:cNvGrpSpPr/>
        <p:nvPr/>
      </p:nvGrpSpPr>
      <p:grpSpPr>
        <a:xfrm>
          <a:off x="0" y="0"/>
          <a:ext cx="0" cy="0"/>
          <a:chOff x="0" y="0"/>
          <a:chExt cx="0" cy="0"/>
        </a:xfrm>
      </p:grpSpPr>
      <p:sp>
        <p:nvSpPr>
          <p:cNvPr id="341" name="Google Shape;341;p68"/>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42" name="Google Shape;342;p68"/>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43" name="Google Shape;343;p68"/>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44" name="Google Shape;344;p68"/>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45" name="Google Shape;345;p68"/>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2698802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EEE breaker pink" preserve="1">
  <p:cSld name="WEEE breaker pink">
    <p:spTree>
      <p:nvGrpSpPr>
        <p:cNvPr id="1" name="Shape 346"/>
        <p:cNvGrpSpPr/>
        <p:nvPr/>
      </p:nvGrpSpPr>
      <p:grpSpPr>
        <a:xfrm>
          <a:off x="0" y="0"/>
          <a:ext cx="0" cy="0"/>
          <a:chOff x="0" y="0"/>
          <a:chExt cx="0" cy="0"/>
        </a:xfrm>
      </p:grpSpPr>
      <p:sp>
        <p:nvSpPr>
          <p:cNvPr id="347" name="Google Shape;347;p69"/>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48" name="Google Shape;348;p69"/>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3435867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WEEE breaker blue" preserve="1">
  <p:cSld name="WEEE breaker blue">
    <p:spTree>
      <p:nvGrpSpPr>
        <p:cNvPr id="1" name="Shape 349"/>
        <p:cNvGrpSpPr/>
        <p:nvPr/>
      </p:nvGrpSpPr>
      <p:grpSpPr>
        <a:xfrm>
          <a:off x="0" y="0"/>
          <a:ext cx="0" cy="0"/>
          <a:chOff x="0" y="0"/>
          <a:chExt cx="0" cy="0"/>
        </a:xfrm>
      </p:grpSpPr>
      <p:sp>
        <p:nvSpPr>
          <p:cNvPr id="350" name="Google Shape;350;p70"/>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51" name="Google Shape;351;p70"/>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627724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EEE breaker green" preserve="1">
  <p:cSld name="WEEE breaker green">
    <p:spTree>
      <p:nvGrpSpPr>
        <p:cNvPr id="1" name="Shape 352"/>
        <p:cNvGrpSpPr/>
        <p:nvPr/>
      </p:nvGrpSpPr>
      <p:grpSpPr>
        <a:xfrm>
          <a:off x="0" y="0"/>
          <a:ext cx="0" cy="0"/>
          <a:chOff x="0" y="0"/>
          <a:chExt cx="0" cy="0"/>
        </a:xfrm>
      </p:grpSpPr>
      <p:sp>
        <p:nvSpPr>
          <p:cNvPr id="353" name="Google Shape;353;p71"/>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54" name="Google Shape;354;p71"/>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3616227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WEEE breaker purple" preserve="1">
  <p:cSld name="WEEE breaker purple">
    <p:spTree>
      <p:nvGrpSpPr>
        <p:cNvPr id="1" name="Shape 355"/>
        <p:cNvGrpSpPr/>
        <p:nvPr/>
      </p:nvGrpSpPr>
      <p:grpSpPr>
        <a:xfrm>
          <a:off x="0" y="0"/>
          <a:ext cx="0" cy="0"/>
          <a:chOff x="0" y="0"/>
          <a:chExt cx="0" cy="0"/>
        </a:xfrm>
      </p:grpSpPr>
      <p:sp>
        <p:nvSpPr>
          <p:cNvPr id="356" name="Google Shape;356;p72"/>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57" name="Google Shape;357;p72"/>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2481412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EE breaker red" preserve="1">
  <p:cSld name="WEEE breaker red">
    <p:spTree>
      <p:nvGrpSpPr>
        <p:cNvPr id="1" name="Shape 358"/>
        <p:cNvGrpSpPr/>
        <p:nvPr/>
      </p:nvGrpSpPr>
      <p:grpSpPr>
        <a:xfrm>
          <a:off x="0" y="0"/>
          <a:ext cx="0" cy="0"/>
          <a:chOff x="0" y="0"/>
          <a:chExt cx="0" cy="0"/>
        </a:xfrm>
      </p:grpSpPr>
      <p:sp>
        <p:nvSpPr>
          <p:cNvPr id="359" name="Google Shape;359;p73"/>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60" name="Google Shape;360;p73"/>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2900319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EEE breaker orange" preserve="1">
  <p:cSld name="WEEE breaker orange">
    <p:spTree>
      <p:nvGrpSpPr>
        <p:cNvPr id="1" name="Shape 361"/>
        <p:cNvGrpSpPr/>
        <p:nvPr/>
      </p:nvGrpSpPr>
      <p:grpSpPr>
        <a:xfrm>
          <a:off x="0" y="0"/>
          <a:ext cx="0" cy="0"/>
          <a:chOff x="0" y="0"/>
          <a:chExt cx="0" cy="0"/>
        </a:xfrm>
      </p:grpSpPr>
      <p:sp>
        <p:nvSpPr>
          <p:cNvPr id="362" name="Google Shape;362;p74"/>
          <p:cNvSpPr txBox="1">
            <a:spLocks noGrp="1"/>
          </p:cNvSpPr>
          <p:nvPr>
            <p:ph type="title"/>
          </p:nvPr>
        </p:nvSpPr>
        <p:spPr>
          <a:xfrm>
            <a:off x="13133" y="4346600"/>
            <a:ext cx="12192000" cy="60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63" name="Google Shape;363;p74"/>
          <p:cNvPicPr preferRelativeResize="0"/>
          <p:nvPr/>
        </p:nvPicPr>
        <p:blipFill rotWithShape="1">
          <a:blip r:embed="rId2">
            <a:alphaModFix/>
          </a:blip>
          <a:src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411729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55BE-9C86-AEA7-C976-597D17B1E6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F9D2A8-3F30-15E7-EA42-452ADABB4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2CFBC1-50E1-493F-F916-A794474AB7CE}"/>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5" name="Footer Placeholder 4">
            <a:extLst>
              <a:ext uri="{FF2B5EF4-FFF2-40B4-BE49-F238E27FC236}">
                <a16:creationId xmlns:a16="http://schemas.microsoft.com/office/drawing/2014/main" id="{B3733269-67D3-FDB6-B0E5-AA843D7C50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96ACDF-DBC4-29E5-995B-5687FDBDDC12}"/>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3171025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WEEE breaker blank multicolour 1" preserve="1">
  <p:cSld name="WEEE breaker blank multicolour 1">
    <p:spTree>
      <p:nvGrpSpPr>
        <p:cNvPr id="1" name="Shape 364"/>
        <p:cNvGrpSpPr/>
        <p:nvPr/>
      </p:nvGrpSpPr>
      <p:grpSpPr>
        <a:xfrm>
          <a:off x="0" y="0"/>
          <a:ext cx="0" cy="0"/>
          <a:chOff x="0" y="0"/>
          <a:chExt cx="0" cy="0"/>
        </a:xfrm>
      </p:grpSpPr>
      <p:sp>
        <p:nvSpPr>
          <p:cNvPr id="365" name="Google Shape;365;p75"/>
          <p:cNvSpPr/>
          <p:nvPr/>
        </p:nvSpPr>
        <p:spPr>
          <a:xfrm>
            <a:off x="0" y="8733"/>
            <a:ext cx="4064000" cy="6858000"/>
          </a:xfrm>
          <a:prstGeom prst="rect">
            <a:avLst/>
          </a:prstGeom>
          <a:solidFill>
            <a:srgbClr val="00A9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75"/>
          <p:cNvSpPr/>
          <p:nvPr/>
        </p:nvSpPr>
        <p:spPr>
          <a:xfrm>
            <a:off x="4064037" y="8733"/>
            <a:ext cx="4064000" cy="6858000"/>
          </a:xfrm>
          <a:prstGeom prst="rect">
            <a:avLst/>
          </a:prstGeom>
          <a:solidFill>
            <a:srgbClr val="ED00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67" name="Google Shape;367;p75"/>
          <p:cNvPicPr preferRelativeResize="0"/>
          <p:nvPr/>
        </p:nvPicPr>
        <p:blipFill rotWithShape="1">
          <a:blip r:embed="rId2">
            <a:alphaModFix/>
          </a:blip>
          <a:srcRect/>
          <a:stretch/>
        </p:blipFill>
        <p:spPr>
          <a:xfrm>
            <a:off x="4976133" y="2181800"/>
            <a:ext cx="2257267" cy="2494400"/>
          </a:xfrm>
          <a:prstGeom prst="rect">
            <a:avLst/>
          </a:prstGeom>
          <a:noFill/>
          <a:ln>
            <a:noFill/>
          </a:ln>
        </p:spPr>
      </p:pic>
      <p:pic>
        <p:nvPicPr>
          <p:cNvPr id="368" name="Google Shape;368;p75"/>
          <p:cNvPicPr preferRelativeResize="0"/>
          <p:nvPr/>
        </p:nvPicPr>
        <p:blipFill rotWithShape="1">
          <a:blip r:embed="rId3">
            <a:alphaModFix/>
          </a:blip>
          <a:srcRect/>
          <a:stretch/>
        </p:blipFill>
        <p:spPr>
          <a:xfrm>
            <a:off x="9032967" y="2181800"/>
            <a:ext cx="2257267" cy="2494400"/>
          </a:xfrm>
          <a:prstGeom prst="rect">
            <a:avLst/>
          </a:prstGeom>
          <a:noFill/>
          <a:ln>
            <a:noFill/>
          </a:ln>
        </p:spPr>
      </p:pic>
      <p:pic>
        <p:nvPicPr>
          <p:cNvPr id="369" name="Google Shape;369;p75"/>
          <p:cNvPicPr preferRelativeResize="0"/>
          <p:nvPr/>
        </p:nvPicPr>
        <p:blipFill rotWithShape="1">
          <a:blip r:embed="rId3">
            <a:alphaModFix/>
          </a:blip>
          <a:srcRect/>
          <a:stretch/>
        </p:blipFill>
        <p:spPr>
          <a:xfrm>
            <a:off x="901833" y="2181800"/>
            <a:ext cx="2257267" cy="2494400"/>
          </a:xfrm>
          <a:prstGeom prst="rect">
            <a:avLst/>
          </a:prstGeom>
          <a:noFill/>
          <a:ln>
            <a:noFill/>
          </a:ln>
        </p:spPr>
      </p:pic>
    </p:spTree>
    <p:extLst>
      <p:ext uri="{BB962C8B-B14F-4D97-AF65-F5344CB8AC3E}">
        <p14:creationId xmlns:p14="http://schemas.microsoft.com/office/powerpoint/2010/main" val="2559545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WEEE breaker blank multicolour 2" preserve="1">
  <p:cSld name="WEEE breaker blank multicolour 2">
    <p:spTree>
      <p:nvGrpSpPr>
        <p:cNvPr id="1" name="Shape 370"/>
        <p:cNvGrpSpPr/>
        <p:nvPr/>
      </p:nvGrpSpPr>
      <p:grpSpPr>
        <a:xfrm>
          <a:off x="0" y="0"/>
          <a:ext cx="0" cy="0"/>
          <a:chOff x="0" y="0"/>
          <a:chExt cx="0" cy="0"/>
        </a:xfrm>
      </p:grpSpPr>
      <p:sp>
        <p:nvSpPr>
          <p:cNvPr id="371" name="Google Shape;371;p76"/>
          <p:cNvSpPr/>
          <p:nvPr/>
        </p:nvSpPr>
        <p:spPr>
          <a:xfrm>
            <a:off x="8129600" y="8733"/>
            <a:ext cx="4062400" cy="3437200"/>
          </a:xfrm>
          <a:prstGeom prst="rect">
            <a:avLst/>
          </a:prstGeom>
          <a:solidFill>
            <a:srgbClr val="DC44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76"/>
          <p:cNvSpPr/>
          <p:nvPr/>
        </p:nvSpPr>
        <p:spPr>
          <a:xfrm>
            <a:off x="0" y="8733"/>
            <a:ext cx="4064000" cy="3437200"/>
          </a:xfrm>
          <a:prstGeom prst="rect">
            <a:avLst/>
          </a:prstGeom>
          <a:solidFill>
            <a:srgbClr val="00A9E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76"/>
          <p:cNvSpPr/>
          <p:nvPr/>
        </p:nvSpPr>
        <p:spPr>
          <a:xfrm>
            <a:off x="4064033" y="3445933"/>
            <a:ext cx="4064000" cy="3437200"/>
          </a:xfrm>
          <a:prstGeom prst="rect">
            <a:avLst/>
          </a:prstGeom>
          <a:solidFill>
            <a:srgbClr val="ED00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74" name="Google Shape;374;p76"/>
          <p:cNvPicPr preferRelativeResize="0"/>
          <p:nvPr/>
        </p:nvPicPr>
        <p:blipFill rotWithShape="1">
          <a:blip r:embed="rId2">
            <a:alphaModFix/>
          </a:blip>
          <a:srcRect/>
          <a:stretch/>
        </p:blipFill>
        <p:spPr>
          <a:xfrm>
            <a:off x="1256768" y="872334"/>
            <a:ext cx="1547401" cy="1710001"/>
          </a:xfrm>
          <a:prstGeom prst="rect">
            <a:avLst/>
          </a:prstGeom>
          <a:noFill/>
          <a:ln>
            <a:noFill/>
          </a:ln>
        </p:spPr>
      </p:pic>
      <p:sp>
        <p:nvSpPr>
          <p:cNvPr id="375" name="Google Shape;375;p76"/>
          <p:cNvSpPr/>
          <p:nvPr/>
        </p:nvSpPr>
        <p:spPr>
          <a:xfrm>
            <a:off x="0" y="3445933"/>
            <a:ext cx="4064000" cy="3437200"/>
          </a:xfrm>
          <a:prstGeom prst="rect">
            <a:avLst/>
          </a:prstGeom>
          <a:solidFill>
            <a:srgbClr val="C810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76"/>
          <p:cNvSpPr/>
          <p:nvPr/>
        </p:nvSpPr>
        <p:spPr>
          <a:xfrm>
            <a:off x="8128033" y="3445933"/>
            <a:ext cx="4062400" cy="3437200"/>
          </a:xfrm>
          <a:prstGeom prst="rect">
            <a:avLst/>
          </a:prstGeom>
          <a:solidFill>
            <a:srgbClr val="7020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77" name="Google Shape;377;p76"/>
          <p:cNvPicPr preferRelativeResize="0"/>
          <p:nvPr/>
        </p:nvPicPr>
        <p:blipFill rotWithShape="1">
          <a:blip r:embed="rId2">
            <a:alphaModFix/>
          </a:blip>
          <a:srcRect/>
          <a:stretch/>
        </p:blipFill>
        <p:spPr>
          <a:xfrm>
            <a:off x="5323101" y="872334"/>
            <a:ext cx="1547401" cy="1710001"/>
          </a:xfrm>
          <a:prstGeom prst="rect">
            <a:avLst/>
          </a:prstGeom>
          <a:noFill/>
          <a:ln>
            <a:noFill/>
          </a:ln>
        </p:spPr>
      </p:pic>
      <p:pic>
        <p:nvPicPr>
          <p:cNvPr id="378" name="Google Shape;378;p76"/>
          <p:cNvPicPr preferRelativeResize="0"/>
          <p:nvPr/>
        </p:nvPicPr>
        <p:blipFill rotWithShape="1">
          <a:blip r:embed="rId2">
            <a:alphaModFix/>
          </a:blip>
          <a:srcRect/>
          <a:stretch/>
        </p:blipFill>
        <p:spPr>
          <a:xfrm>
            <a:off x="9344768" y="872334"/>
            <a:ext cx="1547401" cy="1710001"/>
          </a:xfrm>
          <a:prstGeom prst="rect">
            <a:avLst/>
          </a:prstGeom>
          <a:noFill/>
          <a:ln>
            <a:noFill/>
          </a:ln>
        </p:spPr>
      </p:pic>
      <p:pic>
        <p:nvPicPr>
          <p:cNvPr id="379" name="Google Shape;379;p76"/>
          <p:cNvPicPr preferRelativeResize="0"/>
          <p:nvPr/>
        </p:nvPicPr>
        <p:blipFill rotWithShape="1">
          <a:blip r:embed="rId2">
            <a:alphaModFix/>
          </a:blip>
          <a:srcRect/>
          <a:stretch/>
        </p:blipFill>
        <p:spPr>
          <a:xfrm>
            <a:off x="1256768" y="4309534"/>
            <a:ext cx="1547401" cy="1710001"/>
          </a:xfrm>
          <a:prstGeom prst="rect">
            <a:avLst/>
          </a:prstGeom>
          <a:noFill/>
          <a:ln>
            <a:noFill/>
          </a:ln>
        </p:spPr>
      </p:pic>
      <p:pic>
        <p:nvPicPr>
          <p:cNvPr id="380" name="Google Shape;380;p76"/>
          <p:cNvPicPr preferRelativeResize="0"/>
          <p:nvPr/>
        </p:nvPicPr>
        <p:blipFill rotWithShape="1">
          <a:blip r:embed="rId2">
            <a:alphaModFix/>
          </a:blip>
          <a:srcRect/>
          <a:stretch/>
        </p:blipFill>
        <p:spPr>
          <a:xfrm>
            <a:off x="5323101" y="4309534"/>
            <a:ext cx="1547401" cy="1710001"/>
          </a:xfrm>
          <a:prstGeom prst="rect">
            <a:avLst/>
          </a:prstGeom>
          <a:noFill/>
          <a:ln>
            <a:noFill/>
          </a:ln>
        </p:spPr>
      </p:pic>
      <p:pic>
        <p:nvPicPr>
          <p:cNvPr id="381" name="Google Shape;381;p76"/>
          <p:cNvPicPr preferRelativeResize="0"/>
          <p:nvPr/>
        </p:nvPicPr>
        <p:blipFill rotWithShape="1">
          <a:blip r:embed="rId2">
            <a:alphaModFix/>
          </a:blip>
          <a:srcRect/>
          <a:stretch/>
        </p:blipFill>
        <p:spPr>
          <a:xfrm>
            <a:off x="9344768" y="4309534"/>
            <a:ext cx="1547401" cy="1710001"/>
          </a:xfrm>
          <a:prstGeom prst="rect">
            <a:avLst/>
          </a:prstGeom>
          <a:noFill/>
          <a:ln>
            <a:noFill/>
          </a:ln>
        </p:spPr>
      </p:pic>
    </p:spTree>
    <p:extLst>
      <p:ext uri="{BB962C8B-B14F-4D97-AF65-F5344CB8AC3E}">
        <p14:creationId xmlns:p14="http://schemas.microsoft.com/office/powerpoint/2010/main" val="2829910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_1" preserve="1">
  <p:cSld name="TITLE_1">
    <p:spTree>
      <p:nvGrpSpPr>
        <p:cNvPr id="1" name="Shape 382"/>
        <p:cNvGrpSpPr/>
        <p:nvPr/>
      </p:nvGrpSpPr>
      <p:grpSpPr>
        <a:xfrm>
          <a:off x="0" y="0"/>
          <a:ext cx="0" cy="0"/>
          <a:chOff x="0" y="0"/>
          <a:chExt cx="0" cy="0"/>
        </a:xfrm>
      </p:grpSpPr>
      <p:sp>
        <p:nvSpPr>
          <p:cNvPr id="383" name="Google Shape;383;p77"/>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Char char="●"/>
              <a:defRPr sz="6933"/>
            </a:lvl1pPr>
            <a:lvl2pPr lvl="1" algn="ctr" rtl="0">
              <a:spcBef>
                <a:spcPts val="0"/>
              </a:spcBef>
              <a:spcAft>
                <a:spcPts val="0"/>
              </a:spcAft>
              <a:buSzPts val="5200"/>
              <a:buChar char="○"/>
              <a:defRPr sz="6933"/>
            </a:lvl2pPr>
            <a:lvl3pPr lvl="2" algn="ctr" rtl="0">
              <a:spcBef>
                <a:spcPts val="0"/>
              </a:spcBef>
              <a:spcAft>
                <a:spcPts val="0"/>
              </a:spcAft>
              <a:buSzPts val="5200"/>
              <a:buChar char="■"/>
              <a:defRPr sz="6933"/>
            </a:lvl3pPr>
            <a:lvl4pPr lvl="3" algn="ctr" rtl="0">
              <a:spcBef>
                <a:spcPts val="0"/>
              </a:spcBef>
              <a:spcAft>
                <a:spcPts val="0"/>
              </a:spcAft>
              <a:buSzPts val="5200"/>
              <a:buChar char="●"/>
              <a:defRPr sz="6933"/>
            </a:lvl4pPr>
            <a:lvl5pPr lvl="4" algn="ctr" rtl="0">
              <a:spcBef>
                <a:spcPts val="0"/>
              </a:spcBef>
              <a:spcAft>
                <a:spcPts val="0"/>
              </a:spcAft>
              <a:buSzPts val="5200"/>
              <a:buChar char="○"/>
              <a:defRPr sz="6933"/>
            </a:lvl5pPr>
            <a:lvl6pPr lvl="5" algn="ctr" rtl="0">
              <a:spcBef>
                <a:spcPts val="0"/>
              </a:spcBef>
              <a:spcAft>
                <a:spcPts val="0"/>
              </a:spcAft>
              <a:buSzPts val="5200"/>
              <a:buChar char="■"/>
              <a:defRPr sz="6933"/>
            </a:lvl6pPr>
            <a:lvl7pPr lvl="6" algn="ctr" rtl="0">
              <a:spcBef>
                <a:spcPts val="0"/>
              </a:spcBef>
              <a:spcAft>
                <a:spcPts val="0"/>
              </a:spcAft>
              <a:buSzPts val="5200"/>
              <a:buChar char="●"/>
              <a:defRPr sz="6933"/>
            </a:lvl7pPr>
            <a:lvl8pPr lvl="7" algn="ctr" rtl="0">
              <a:spcBef>
                <a:spcPts val="0"/>
              </a:spcBef>
              <a:spcAft>
                <a:spcPts val="0"/>
              </a:spcAft>
              <a:buSzPts val="5200"/>
              <a:buChar char="○"/>
              <a:defRPr sz="6933"/>
            </a:lvl8pPr>
            <a:lvl9pPr lvl="8" algn="ctr" rtl="0">
              <a:spcBef>
                <a:spcPts val="0"/>
              </a:spcBef>
              <a:spcAft>
                <a:spcPts val="0"/>
              </a:spcAft>
              <a:buSzPts val="5200"/>
              <a:buChar char="■"/>
              <a:defRPr sz="6933"/>
            </a:lvl9pPr>
          </a:lstStyle>
          <a:p>
            <a:endParaRPr/>
          </a:p>
        </p:txBody>
      </p:sp>
      <p:sp>
        <p:nvSpPr>
          <p:cNvPr id="384" name="Google Shape;384;p77"/>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85" name="Google Shape;385;p77"/>
          <p:cNvSpPr txBox="1">
            <a:spLocks noGrp="1"/>
          </p:cNvSpPr>
          <p:nvPr>
            <p:ph type="sldNum" idx="12"/>
          </p:nvPr>
        </p:nvSpPr>
        <p:spPr>
          <a:xfrm>
            <a:off x="11296611" y="6217623"/>
            <a:ext cx="731600" cy="524800"/>
          </a:xfrm>
          <a:prstGeom prst="rect">
            <a:avLst/>
          </a:prstGeom>
        </p:spPr>
        <p:txBody>
          <a:bodyPr spcFirstLastPara="1" wrap="square" lIns="19050" tIns="19050" rIns="19050" bIns="1905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57500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statement page pink 1" preserve="1">
  <p:cSld name="Big statement page pink 1">
    <p:spTree>
      <p:nvGrpSpPr>
        <p:cNvPr id="1" name="Shape 386"/>
        <p:cNvGrpSpPr/>
        <p:nvPr/>
      </p:nvGrpSpPr>
      <p:grpSpPr>
        <a:xfrm>
          <a:off x="0" y="0"/>
          <a:ext cx="0" cy="0"/>
          <a:chOff x="0" y="0"/>
          <a:chExt cx="0" cy="0"/>
        </a:xfrm>
      </p:grpSpPr>
      <p:sp>
        <p:nvSpPr>
          <p:cNvPr id="387" name="Google Shape;387;p78"/>
          <p:cNvSpPr txBox="1">
            <a:spLocks noGrp="1"/>
          </p:cNvSpPr>
          <p:nvPr>
            <p:ph type="title"/>
          </p:nvPr>
        </p:nvSpPr>
        <p:spPr>
          <a:xfrm>
            <a:off x="13133" y="2862600"/>
            <a:ext cx="12192000" cy="86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667">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667">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667">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667">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667">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667">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667">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667">
                <a:solidFill>
                  <a:srgbClr val="FFFFFF"/>
                </a:solidFill>
                <a:latin typeface="Montserrat Light"/>
                <a:ea typeface="Montserrat Light"/>
                <a:cs typeface="Montserrat Light"/>
                <a:sym typeface="Montserrat Light"/>
              </a:defRPr>
            </a:lvl9pPr>
          </a:lstStyle>
          <a:p>
            <a:endParaRPr/>
          </a:p>
        </p:txBody>
      </p:sp>
      <p:pic>
        <p:nvPicPr>
          <p:cNvPr id="388" name="Google Shape;388;p78"/>
          <p:cNvPicPr preferRelativeResize="0"/>
          <p:nvPr/>
        </p:nvPicPr>
        <p:blipFill rotWithShape="1">
          <a:blip r:embed="rId2">
            <a:alphaModFix/>
          </a:blip>
          <a:srcRect/>
          <a:stretch/>
        </p:blipFill>
        <p:spPr>
          <a:xfrm>
            <a:off x="11660967" y="6383818"/>
            <a:ext cx="290135" cy="320633"/>
          </a:xfrm>
          <a:prstGeom prst="rect">
            <a:avLst/>
          </a:prstGeom>
          <a:noFill/>
          <a:ln>
            <a:noFill/>
          </a:ln>
        </p:spPr>
      </p:pic>
      <p:cxnSp>
        <p:nvCxnSpPr>
          <p:cNvPr id="389" name="Google Shape;389;p78"/>
          <p:cNvCxnSpPr/>
          <p:nvPr/>
        </p:nvCxnSpPr>
        <p:spPr>
          <a:xfrm rot="10800000" flipH="1">
            <a:off x="228300" y="6268867"/>
            <a:ext cx="11722800" cy="800"/>
          </a:xfrm>
          <a:prstGeom prst="straightConnector1">
            <a:avLst/>
          </a:prstGeom>
          <a:noFill/>
          <a:ln w="9525" cap="flat" cmpd="sng">
            <a:solidFill>
              <a:srgbClr val="FFFFFF"/>
            </a:solidFill>
            <a:prstDash val="solid"/>
            <a:round/>
            <a:headEnd type="none" w="med" len="med"/>
            <a:tailEnd type="none" w="med" len="med"/>
          </a:ln>
        </p:spPr>
      </p:cxnSp>
      <p:sp>
        <p:nvSpPr>
          <p:cNvPr id="390" name="Google Shape;390;p78"/>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91" name="Google Shape;391;p78"/>
          <p:cNvPicPr preferRelativeResize="0"/>
          <p:nvPr/>
        </p:nvPicPr>
        <p:blipFill>
          <a:blip r:embed="rId3">
            <a:alphaModFix/>
          </a:blip>
          <a:stretch>
            <a:fillRect/>
          </a:stretch>
        </p:blipFill>
        <p:spPr>
          <a:xfrm>
            <a:off x="107800" y="6345451"/>
            <a:ext cx="473400" cy="425100"/>
          </a:xfrm>
          <a:prstGeom prst="rect">
            <a:avLst/>
          </a:prstGeom>
          <a:noFill/>
          <a:ln>
            <a:noFill/>
          </a:ln>
        </p:spPr>
      </p:pic>
    </p:spTree>
    <p:extLst>
      <p:ext uri="{BB962C8B-B14F-4D97-AF65-F5344CB8AC3E}">
        <p14:creationId xmlns:p14="http://schemas.microsoft.com/office/powerpoint/2010/main" val="2067445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392"/>
        <p:cNvGrpSpPr/>
        <p:nvPr/>
      </p:nvGrpSpPr>
      <p:grpSpPr>
        <a:xfrm>
          <a:off x="0" y="0"/>
          <a:ext cx="0" cy="0"/>
          <a:chOff x="0" y="0"/>
          <a:chExt cx="0" cy="0"/>
        </a:xfrm>
      </p:grpSpPr>
      <p:sp>
        <p:nvSpPr>
          <p:cNvPr id="393" name="Google Shape;393;p79"/>
          <p:cNvSpPr txBox="1">
            <a:spLocks noGrp="1"/>
          </p:cNvSpPr>
          <p:nvPr>
            <p:ph type="dt" idx="10"/>
          </p:nvPr>
        </p:nvSpPr>
        <p:spPr>
          <a:xfrm>
            <a:off x="685800" y="6412447"/>
            <a:ext cx="4114800" cy="228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4" name="Google Shape;394;p79"/>
          <p:cNvSpPr txBox="1">
            <a:spLocks noGrp="1"/>
          </p:cNvSpPr>
          <p:nvPr>
            <p:ph type="ftr" idx="11"/>
          </p:nvPr>
        </p:nvSpPr>
        <p:spPr>
          <a:xfrm>
            <a:off x="685800" y="6554697"/>
            <a:ext cx="5029200" cy="228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5" name="Google Shape;395;p79"/>
          <p:cNvSpPr txBox="1">
            <a:spLocks noGrp="1"/>
          </p:cNvSpPr>
          <p:nvPr>
            <p:ph type="sldNum" idx="12"/>
          </p:nvPr>
        </p:nvSpPr>
        <p:spPr>
          <a:xfrm>
            <a:off x="8763927" y="5876413"/>
            <a:ext cx="2926000" cy="13972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pic>
        <p:nvPicPr>
          <p:cNvPr id="396" name="Google Shape;396;p79"/>
          <p:cNvPicPr preferRelativeResize="0"/>
          <p:nvPr/>
        </p:nvPicPr>
        <p:blipFill rotWithShape="1">
          <a:blip r:embed="rId2">
            <a:alphaModFix/>
          </a:blip>
          <a:srcRect/>
          <a:stretch/>
        </p:blipFill>
        <p:spPr>
          <a:xfrm>
            <a:off x="253831" y="185824"/>
            <a:ext cx="11712883" cy="5690589"/>
          </a:xfrm>
          <a:prstGeom prst="rect">
            <a:avLst/>
          </a:prstGeom>
          <a:noFill/>
          <a:ln>
            <a:noFill/>
          </a:ln>
        </p:spPr>
      </p:pic>
      <p:pic>
        <p:nvPicPr>
          <p:cNvPr id="397" name="Google Shape;397;p79"/>
          <p:cNvPicPr preferRelativeResize="0"/>
          <p:nvPr/>
        </p:nvPicPr>
        <p:blipFill rotWithShape="1">
          <a:blip r:embed="rId3">
            <a:alphaModFix/>
          </a:blip>
          <a:srcRect/>
          <a:stretch/>
        </p:blipFill>
        <p:spPr>
          <a:xfrm>
            <a:off x="228600" y="6290122"/>
            <a:ext cx="2623933" cy="463551"/>
          </a:xfrm>
          <a:prstGeom prst="rect">
            <a:avLst/>
          </a:prstGeom>
          <a:noFill/>
          <a:ln>
            <a:noFill/>
          </a:ln>
        </p:spPr>
      </p:pic>
    </p:spTree>
    <p:extLst>
      <p:ext uri="{BB962C8B-B14F-4D97-AF65-F5344CB8AC3E}">
        <p14:creationId xmlns:p14="http://schemas.microsoft.com/office/powerpoint/2010/main" val="13496620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398"/>
        <p:cNvGrpSpPr/>
        <p:nvPr/>
      </p:nvGrpSpPr>
      <p:grpSpPr>
        <a:xfrm>
          <a:off x="0" y="0"/>
          <a:ext cx="0" cy="0"/>
          <a:chOff x="0" y="0"/>
          <a:chExt cx="0" cy="0"/>
        </a:xfrm>
      </p:grpSpPr>
      <p:sp>
        <p:nvSpPr>
          <p:cNvPr id="399" name="Google Shape;399;p8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3300"/>
              <a:buFont typeface="Arial"/>
              <a:buChar char="●"/>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8018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WEEE content blank 2" preserve="1">
  <p:cSld name="WEEE content blank 2">
    <p:spTree>
      <p:nvGrpSpPr>
        <p:cNvPr id="1" name="Shape 400"/>
        <p:cNvGrpSpPr/>
        <p:nvPr/>
      </p:nvGrpSpPr>
      <p:grpSpPr>
        <a:xfrm>
          <a:off x="0" y="0"/>
          <a:ext cx="0" cy="0"/>
          <a:chOff x="0" y="0"/>
          <a:chExt cx="0" cy="0"/>
        </a:xfrm>
      </p:grpSpPr>
      <p:cxnSp>
        <p:nvCxnSpPr>
          <p:cNvPr id="401" name="Google Shape;401;p81"/>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402" name="Google Shape;402;p81"/>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403" name="Google Shape;403;p81"/>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240124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404"/>
        <p:cNvGrpSpPr/>
        <p:nvPr/>
      </p:nvGrpSpPr>
      <p:grpSpPr>
        <a:xfrm>
          <a:off x="0" y="0"/>
          <a:ext cx="0" cy="0"/>
          <a:chOff x="0" y="0"/>
          <a:chExt cx="0" cy="0"/>
        </a:xfrm>
      </p:grpSpPr>
      <p:sp>
        <p:nvSpPr>
          <p:cNvPr id="405" name="Google Shape;405;p8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3300"/>
              <a:buFont typeface="Arial"/>
              <a:buChar char="●"/>
              <a:defRPr>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6" name="Google Shape;406;p82"/>
          <p:cNvSpPr txBox="1">
            <a:spLocks noGrp="1"/>
          </p:cNvSpPr>
          <p:nvPr>
            <p:ph type="body" idx="1"/>
          </p:nvPr>
        </p:nvSpPr>
        <p:spPr>
          <a:xfrm>
            <a:off x="838200" y="2165683"/>
            <a:ext cx="10515600" cy="401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SzPts val="1400"/>
              <a:buChar char="●"/>
              <a:defRPr/>
            </a:lvl1pPr>
            <a:lvl2pPr marL="1219170" lvl="1" indent="-423323" algn="l" rtl="0">
              <a:lnSpc>
                <a:spcPct val="90000"/>
              </a:lnSpc>
              <a:spcBef>
                <a:spcPts val="533"/>
              </a:spcBef>
              <a:spcAft>
                <a:spcPts val="0"/>
              </a:spcAft>
              <a:buSzPts val="1400"/>
              <a:buChar char="○"/>
              <a:defRPr/>
            </a:lvl2pPr>
            <a:lvl3pPr marL="1828754" lvl="2" indent="-423323" algn="l" rtl="0">
              <a:lnSpc>
                <a:spcPct val="90000"/>
              </a:lnSpc>
              <a:spcBef>
                <a:spcPts val="533"/>
              </a:spcBef>
              <a:spcAft>
                <a:spcPts val="0"/>
              </a:spcAft>
              <a:buSzPts val="1400"/>
              <a:buChar char="■"/>
              <a:defRPr/>
            </a:lvl3pPr>
            <a:lvl4pPr marL="2438339" lvl="3" indent="-423323" algn="l" rtl="0">
              <a:lnSpc>
                <a:spcPct val="90000"/>
              </a:lnSpc>
              <a:spcBef>
                <a:spcPts val="533"/>
              </a:spcBef>
              <a:spcAft>
                <a:spcPts val="0"/>
              </a:spcAft>
              <a:buSzPts val="1400"/>
              <a:buChar char="●"/>
              <a:defRPr/>
            </a:lvl4pPr>
            <a:lvl5pPr marL="3047924" lvl="4" indent="-423323" algn="l" rtl="0">
              <a:lnSpc>
                <a:spcPct val="90000"/>
              </a:lnSpc>
              <a:spcBef>
                <a:spcPts val="533"/>
              </a:spcBef>
              <a:spcAft>
                <a:spcPts val="0"/>
              </a:spcAft>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173961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WEEE content blank 3" preserve="1">
  <p:cSld name="WEEE content blank 3">
    <p:spTree>
      <p:nvGrpSpPr>
        <p:cNvPr id="1" name="Shape 407"/>
        <p:cNvGrpSpPr/>
        <p:nvPr/>
      </p:nvGrpSpPr>
      <p:grpSpPr>
        <a:xfrm>
          <a:off x="0" y="0"/>
          <a:ext cx="0" cy="0"/>
          <a:chOff x="0" y="0"/>
          <a:chExt cx="0" cy="0"/>
        </a:xfrm>
      </p:grpSpPr>
      <p:cxnSp>
        <p:nvCxnSpPr>
          <p:cNvPr id="408" name="Google Shape;408;p83"/>
          <p:cNvCxnSpPr/>
          <p:nvPr/>
        </p:nvCxnSpPr>
        <p:spPr>
          <a:xfrm rot="10800000" flipH="1">
            <a:off x="228300" y="6268867"/>
            <a:ext cx="11722800" cy="800"/>
          </a:xfrm>
          <a:prstGeom prst="straightConnector1">
            <a:avLst/>
          </a:prstGeom>
          <a:noFill/>
          <a:ln w="9525" cap="flat" cmpd="sng">
            <a:solidFill>
              <a:schemeClr val="lt2"/>
            </a:solidFill>
            <a:prstDash val="solid"/>
            <a:round/>
            <a:headEnd type="none" w="med" len="med"/>
            <a:tailEnd type="none" w="med" len="med"/>
          </a:ln>
        </p:spPr>
      </p:cxnSp>
      <p:pic>
        <p:nvPicPr>
          <p:cNvPr id="409" name="Google Shape;409;p83"/>
          <p:cNvPicPr preferRelativeResize="0"/>
          <p:nvPr/>
        </p:nvPicPr>
        <p:blipFill>
          <a:blip r:embed="rId2">
            <a:alphaModFix/>
          </a:blip>
          <a:stretch>
            <a:fillRect/>
          </a:stretch>
        </p:blipFill>
        <p:spPr>
          <a:xfrm>
            <a:off x="11660967" y="6383818"/>
            <a:ext cx="290135" cy="320633"/>
          </a:xfrm>
          <a:prstGeom prst="rect">
            <a:avLst/>
          </a:prstGeom>
          <a:noFill/>
          <a:ln>
            <a:noFill/>
          </a:ln>
        </p:spPr>
      </p:pic>
      <p:sp>
        <p:nvSpPr>
          <p:cNvPr id="410" name="Google Shape;410;p83"/>
          <p:cNvSpPr txBox="1">
            <a:spLocks noGrp="1"/>
          </p:cNvSpPr>
          <p:nvPr>
            <p:ph type="subTitle" idx="1"/>
          </p:nvPr>
        </p:nvSpPr>
        <p:spPr>
          <a:xfrm>
            <a:off x="228300" y="6501000"/>
            <a:ext cx="11981200" cy="1140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8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11967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E65-5692-B146-C838-5A637E3B8B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483026-6F04-BB5B-4228-CE565C7C0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50994E-E196-7999-1EB6-8C895DABB384}"/>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5" name="Footer Placeholder 4">
            <a:extLst>
              <a:ext uri="{FF2B5EF4-FFF2-40B4-BE49-F238E27FC236}">
                <a16:creationId xmlns:a16="http://schemas.microsoft.com/office/drawing/2014/main" id="{123A9FD2-0B42-0507-ED7F-5EC3473B3A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C5AD52-5EF6-2DE6-5328-5F72334CF496}"/>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27473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1E6E-6848-5B9F-46F9-BC5F1103A4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7B8A61-D908-C2BD-CD08-35982E49DD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1F86EA-72EF-2822-434C-7EDBDAD89E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53AEE7-C634-38D3-38BB-A744F56746A6}"/>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6" name="Footer Placeholder 5">
            <a:extLst>
              <a:ext uri="{FF2B5EF4-FFF2-40B4-BE49-F238E27FC236}">
                <a16:creationId xmlns:a16="http://schemas.microsoft.com/office/drawing/2014/main" id="{907C91DC-4244-F299-E577-63D300FE1E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D2628C-0222-C6A7-4588-1F9C1B24C563}"/>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883223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A846-DAF9-270E-F7D9-D5135A7CCDE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D4D3DA-844A-CAC6-67E0-404667966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50BFF4-5D66-B6ED-B133-FC6DF1C88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E19AA7-99FC-964F-122E-AC6484BDC9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4EE421-ED40-73FB-6B29-958521C620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55A631-5B41-D0ED-F332-A5F602213F38}"/>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8" name="Footer Placeholder 7">
            <a:extLst>
              <a:ext uri="{FF2B5EF4-FFF2-40B4-BE49-F238E27FC236}">
                <a16:creationId xmlns:a16="http://schemas.microsoft.com/office/drawing/2014/main" id="{3E1C9F92-2531-08A9-4485-D13D0B30D7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0FDE68-6517-ECF8-49B8-CE600F6FF1BD}"/>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370716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3C0D-AE20-7127-AC93-E00D9CCA907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7297BD-824A-F8D0-D1F4-CDB470BB8739}"/>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4" name="Footer Placeholder 3">
            <a:extLst>
              <a:ext uri="{FF2B5EF4-FFF2-40B4-BE49-F238E27FC236}">
                <a16:creationId xmlns:a16="http://schemas.microsoft.com/office/drawing/2014/main" id="{07743FBE-E3FC-CC47-FD30-8193C20C66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027E74-B9D6-96DA-A313-35646A50E00B}"/>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157797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1EAE5-9CFE-F476-9896-A2E6C5C54A46}"/>
              </a:ext>
            </a:extLst>
          </p:cNvPr>
          <p:cNvSpPr>
            <a:spLocks noGrp="1"/>
          </p:cNvSpPr>
          <p:nvPr>
            <p:ph type="dt" sz="half" idx="10"/>
          </p:nvPr>
        </p:nvSpPr>
        <p:spPr/>
        <p:txBody>
          <a:bodyPr/>
          <a:lstStyle/>
          <a:p>
            <a:fld id="{5340C61C-FAAE-4B72-8CEB-5C02A392BEB1}" type="datetimeFigureOut">
              <a:rPr lang="en-GB" smtClean="0"/>
              <a:t>08/01/2026</a:t>
            </a:fld>
            <a:endParaRPr lang="en-GB"/>
          </a:p>
        </p:txBody>
      </p:sp>
      <p:sp>
        <p:nvSpPr>
          <p:cNvPr id="3" name="Footer Placeholder 2">
            <a:extLst>
              <a:ext uri="{FF2B5EF4-FFF2-40B4-BE49-F238E27FC236}">
                <a16:creationId xmlns:a16="http://schemas.microsoft.com/office/drawing/2014/main" id="{ED1283EC-1C4E-E498-FCD2-DE995D74A2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193EFC-FBBD-29A7-3214-DCA3A7793066}"/>
              </a:ext>
            </a:extLst>
          </p:cNvPr>
          <p:cNvSpPr>
            <a:spLocks noGrp="1"/>
          </p:cNvSpPr>
          <p:nvPr>
            <p:ph type="sldNum" sz="quarter" idx="12"/>
          </p:nvPr>
        </p:nvSpPr>
        <p:spPr/>
        <p:txBody>
          <a:bodyPr/>
          <a:lstStyle/>
          <a:p>
            <a:fld id="{23B51191-C655-4ECF-A833-541C5017A223}" type="slidenum">
              <a:rPr lang="en-GB" smtClean="0"/>
              <a:t>‹#›</a:t>
            </a:fld>
            <a:endParaRPr lang="en-GB"/>
          </a:p>
        </p:txBody>
      </p:sp>
    </p:spTree>
    <p:extLst>
      <p:ext uri="{BB962C8B-B14F-4D97-AF65-F5344CB8AC3E}">
        <p14:creationId xmlns:p14="http://schemas.microsoft.com/office/powerpoint/2010/main" val="427656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D9F15-D5BF-80A7-6782-EDB911191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244593-A641-285C-33BA-B2BBFE17F9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9FC216-111D-4414-0F5C-9E84130198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40C61C-FAAE-4B72-8CEB-5C02A392BEB1}" type="datetimeFigureOut">
              <a:rPr lang="en-GB" smtClean="0"/>
              <a:t>08/01/2026</a:t>
            </a:fld>
            <a:endParaRPr lang="en-GB"/>
          </a:p>
        </p:txBody>
      </p:sp>
      <p:sp>
        <p:nvSpPr>
          <p:cNvPr id="5" name="Footer Placeholder 4">
            <a:extLst>
              <a:ext uri="{FF2B5EF4-FFF2-40B4-BE49-F238E27FC236}">
                <a16:creationId xmlns:a16="http://schemas.microsoft.com/office/drawing/2014/main" id="{1A96429E-93C2-02CA-0BF8-55D03DAA79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9AE4E0D-1632-9475-CEFF-9E2D41EF0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B51191-C655-4ECF-A833-541C5017A223}" type="slidenum">
              <a:rPr lang="en-GB" smtClean="0"/>
              <a:t>‹#›</a:t>
            </a:fld>
            <a:endParaRPr lang="en-GB"/>
          </a:p>
        </p:txBody>
      </p:sp>
    </p:spTree>
    <p:extLst>
      <p:ext uri="{BB962C8B-B14F-4D97-AF65-F5344CB8AC3E}">
        <p14:creationId xmlns:p14="http://schemas.microsoft.com/office/powerpoint/2010/main" val="880171136"/>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9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008C"/>
        </a:solidFill>
        <a:effectLst/>
      </p:bgPr>
    </p:bg>
    <p:spTree>
      <p:nvGrpSpPr>
        <p:cNvPr id="1" name="Shape 259"/>
        <p:cNvGrpSpPr/>
        <p:nvPr/>
      </p:nvGrpSpPr>
      <p:grpSpPr>
        <a:xfrm>
          <a:off x="0" y="0"/>
          <a:ext cx="0" cy="0"/>
          <a:chOff x="0" y="0"/>
          <a:chExt cx="0" cy="0"/>
        </a:xfrm>
      </p:grpSpPr>
      <p:sp>
        <p:nvSpPr>
          <p:cNvPr id="260" name="Google Shape;260;p55"/>
          <p:cNvSpPr txBox="1">
            <a:spLocks noGrp="1"/>
          </p:cNvSpPr>
          <p:nvPr>
            <p:ph type="sldNum" idx="12"/>
          </p:nvPr>
        </p:nvSpPr>
        <p:spPr>
          <a:xfrm>
            <a:off x="5979516" y="6540500"/>
            <a:ext cx="226800" cy="2304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GB" smtClean="0"/>
              <a:pPr/>
              <a:t>‹#›</a:t>
            </a:fld>
            <a:endParaRPr lang="en-GB" sz="667">
              <a:solidFill>
                <a:srgbClr val="000000"/>
              </a:solidFill>
              <a:latin typeface="Arial"/>
              <a:ea typeface="Arial"/>
              <a:cs typeface="Arial"/>
              <a:sym typeface="Arial"/>
            </a:endParaRPr>
          </a:p>
        </p:txBody>
      </p:sp>
      <p:sp>
        <p:nvSpPr>
          <p:cNvPr id="261" name="Google Shape;261;p55"/>
          <p:cNvSpPr txBox="1">
            <a:spLocks noGrp="1"/>
          </p:cNvSpPr>
          <p:nvPr>
            <p:ph type="title"/>
          </p:nvPr>
        </p:nvSpPr>
        <p:spPr>
          <a:xfrm>
            <a:off x="13133" y="4346600"/>
            <a:ext cx="12192000" cy="60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2000">
                <a:solidFill>
                  <a:srgbClr val="FFFFFF"/>
                </a:solidFill>
                <a:latin typeface="Montserrat Light"/>
                <a:ea typeface="Montserrat Light"/>
                <a:cs typeface="Montserrat Light"/>
                <a:sym typeface="Montserrat Light"/>
              </a:defRPr>
            </a:lvl1pPr>
            <a:lvl2pPr lvl="1" algn="ctr" rtl="0">
              <a:spcBef>
                <a:spcPts val="0"/>
              </a:spcBef>
              <a:spcAft>
                <a:spcPts val="0"/>
              </a:spcAft>
              <a:buNone/>
              <a:defRPr sz="2000">
                <a:solidFill>
                  <a:srgbClr val="FFFFFF"/>
                </a:solidFill>
                <a:latin typeface="Montserrat Light"/>
                <a:ea typeface="Montserrat Light"/>
                <a:cs typeface="Montserrat Light"/>
                <a:sym typeface="Montserrat Light"/>
              </a:defRPr>
            </a:lvl2pPr>
            <a:lvl3pPr lvl="2" algn="ctr" rtl="0">
              <a:spcBef>
                <a:spcPts val="0"/>
              </a:spcBef>
              <a:spcAft>
                <a:spcPts val="0"/>
              </a:spcAft>
              <a:buNone/>
              <a:defRPr sz="2000">
                <a:solidFill>
                  <a:srgbClr val="FFFFFF"/>
                </a:solidFill>
                <a:latin typeface="Montserrat Light"/>
                <a:ea typeface="Montserrat Light"/>
                <a:cs typeface="Montserrat Light"/>
                <a:sym typeface="Montserrat Light"/>
              </a:defRPr>
            </a:lvl3pPr>
            <a:lvl4pPr lvl="3" algn="ctr" rtl="0">
              <a:spcBef>
                <a:spcPts val="0"/>
              </a:spcBef>
              <a:spcAft>
                <a:spcPts val="0"/>
              </a:spcAft>
              <a:buNone/>
              <a:defRPr sz="2000">
                <a:solidFill>
                  <a:srgbClr val="FFFFFF"/>
                </a:solidFill>
                <a:latin typeface="Montserrat Light"/>
                <a:ea typeface="Montserrat Light"/>
                <a:cs typeface="Montserrat Light"/>
                <a:sym typeface="Montserrat Light"/>
              </a:defRPr>
            </a:lvl4pPr>
            <a:lvl5pPr lvl="4" algn="ctr" rtl="0">
              <a:spcBef>
                <a:spcPts val="0"/>
              </a:spcBef>
              <a:spcAft>
                <a:spcPts val="0"/>
              </a:spcAft>
              <a:buNone/>
              <a:defRPr sz="2000">
                <a:solidFill>
                  <a:srgbClr val="FFFFFF"/>
                </a:solidFill>
                <a:latin typeface="Montserrat Light"/>
                <a:ea typeface="Montserrat Light"/>
                <a:cs typeface="Montserrat Light"/>
                <a:sym typeface="Montserrat Light"/>
              </a:defRPr>
            </a:lvl5pPr>
            <a:lvl6pPr lvl="5" algn="ctr" rtl="0">
              <a:spcBef>
                <a:spcPts val="0"/>
              </a:spcBef>
              <a:spcAft>
                <a:spcPts val="0"/>
              </a:spcAft>
              <a:buNone/>
              <a:defRPr sz="2000">
                <a:solidFill>
                  <a:srgbClr val="FFFFFF"/>
                </a:solidFill>
                <a:latin typeface="Montserrat Light"/>
                <a:ea typeface="Montserrat Light"/>
                <a:cs typeface="Montserrat Light"/>
                <a:sym typeface="Montserrat Light"/>
              </a:defRPr>
            </a:lvl6pPr>
            <a:lvl7pPr lvl="6" algn="ctr" rtl="0">
              <a:spcBef>
                <a:spcPts val="0"/>
              </a:spcBef>
              <a:spcAft>
                <a:spcPts val="0"/>
              </a:spcAft>
              <a:buNone/>
              <a:defRPr sz="2000">
                <a:solidFill>
                  <a:srgbClr val="FFFFFF"/>
                </a:solidFill>
                <a:latin typeface="Montserrat Light"/>
                <a:ea typeface="Montserrat Light"/>
                <a:cs typeface="Montserrat Light"/>
                <a:sym typeface="Montserrat Light"/>
              </a:defRPr>
            </a:lvl7pPr>
            <a:lvl8pPr lvl="7" algn="ctr" rtl="0">
              <a:spcBef>
                <a:spcPts val="0"/>
              </a:spcBef>
              <a:spcAft>
                <a:spcPts val="0"/>
              </a:spcAft>
              <a:buNone/>
              <a:defRPr sz="2000">
                <a:solidFill>
                  <a:srgbClr val="FFFFFF"/>
                </a:solidFill>
                <a:latin typeface="Montserrat Light"/>
                <a:ea typeface="Montserrat Light"/>
                <a:cs typeface="Montserrat Light"/>
                <a:sym typeface="Montserrat Light"/>
              </a:defRPr>
            </a:lvl8pPr>
            <a:lvl9pPr lvl="8" algn="ctr" rtl="0">
              <a:spcBef>
                <a:spcPts val="0"/>
              </a:spcBef>
              <a:spcAft>
                <a:spcPts val="0"/>
              </a:spcAft>
              <a:buNone/>
              <a:defRPr sz="2000">
                <a:solidFill>
                  <a:srgbClr val="FFFFFF"/>
                </a:solidFill>
                <a:latin typeface="Montserrat Light"/>
                <a:ea typeface="Montserrat Light"/>
                <a:cs typeface="Montserrat Light"/>
                <a:sym typeface="Montserrat Light"/>
              </a:defRPr>
            </a:lvl9pPr>
          </a:lstStyle>
          <a:p>
            <a:endParaRPr/>
          </a:p>
        </p:txBody>
      </p:sp>
      <p:pic>
        <p:nvPicPr>
          <p:cNvPr id="262" name="Google Shape;262;p55"/>
          <p:cNvPicPr preferRelativeResize="0"/>
          <p:nvPr/>
        </p:nvPicPr>
        <p:blipFill>
          <a:blip r:embed="rId30">
            <a:alphaModFix/>
          </a:blip>
          <a:stretch>
            <a:fillRect/>
          </a:stretch>
        </p:blipFill>
        <p:spPr>
          <a:xfrm>
            <a:off x="4976133" y="1703000"/>
            <a:ext cx="2257267" cy="2494400"/>
          </a:xfrm>
          <a:prstGeom prst="rect">
            <a:avLst/>
          </a:prstGeom>
          <a:noFill/>
          <a:ln>
            <a:noFill/>
          </a:ln>
        </p:spPr>
      </p:pic>
    </p:spTree>
    <p:extLst>
      <p:ext uri="{BB962C8B-B14F-4D97-AF65-F5344CB8AC3E}">
        <p14:creationId xmlns:p14="http://schemas.microsoft.com/office/powerpoint/2010/main" val="1707180003"/>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7msucy0Jl1c?feature=oembed" TargetMode="Externa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bing.com/ck/a?!&amp;&amp;p=fb2aeaa6f442fa92c26c286790cc83723035b7285be65161df01e539fe450addJmltdHM9MTczODEwODgwMA&amp;ptn=3&amp;ver=2&amp;hsh=4&amp;fclid=0cabb4b3-e862-6554-3faf-a686e91b644e&amp;psq=boliden+ronnskar&amp;u=a1aHR0cHM6Ly93d3cuYm9saWRlbi5jb20vb3BlcmF0aW9ucy9zbWVsdGVycy9ib2xpZGVuLXJvbm5za2FyLw&amp;ntb=1"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PXZ1w35aF-I?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81A8-8F5E-1B79-E6BC-EF02B10A1CAE}"/>
              </a:ext>
            </a:extLst>
          </p:cNvPr>
          <p:cNvSpPr>
            <a:spLocks noGrp="1"/>
          </p:cNvSpPr>
          <p:nvPr>
            <p:ph type="ctrTitle"/>
          </p:nvPr>
        </p:nvSpPr>
        <p:spPr>
          <a:xfrm>
            <a:off x="-182880" y="1214438"/>
            <a:ext cx="9144000" cy="2387600"/>
          </a:xfrm>
        </p:spPr>
        <p:txBody>
          <a:bodyPr>
            <a:normAutofit/>
          </a:bodyPr>
          <a:lstStyle/>
          <a:p>
            <a:r>
              <a:rPr lang="en-GB" sz="9600" dirty="0">
                <a:latin typeface="Montserrat Black" pitchFamily="2" charset="0"/>
              </a:rPr>
              <a:t>WEEE</a:t>
            </a:r>
          </a:p>
        </p:txBody>
      </p:sp>
      <p:sp>
        <p:nvSpPr>
          <p:cNvPr id="3" name="Subtitle 2">
            <a:extLst>
              <a:ext uri="{FF2B5EF4-FFF2-40B4-BE49-F238E27FC236}">
                <a16:creationId xmlns:a16="http://schemas.microsoft.com/office/drawing/2014/main" id="{B140F087-E11D-79E5-3B4F-2A158B34463B}"/>
              </a:ext>
            </a:extLst>
          </p:cNvPr>
          <p:cNvSpPr>
            <a:spLocks noGrp="1"/>
          </p:cNvSpPr>
          <p:nvPr>
            <p:ph type="subTitle" idx="1"/>
          </p:nvPr>
        </p:nvSpPr>
        <p:spPr>
          <a:xfrm>
            <a:off x="322166" y="3610271"/>
            <a:ext cx="8133907" cy="1655762"/>
          </a:xfrm>
        </p:spPr>
        <p:txBody>
          <a:bodyPr>
            <a:normAutofit/>
          </a:bodyPr>
          <a:lstStyle/>
          <a:p>
            <a:r>
              <a:rPr lang="en-GB" sz="4400" dirty="0">
                <a:latin typeface="Montserrat" pitchFamily="2" charset="0"/>
              </a:rPr>
              <a:t>Waste electricals and electronic equipment</a:t>
            </a:r>
          </a:p>
        </p:txBody>
      </p:sp>
      <p:pic>
        <p:nvPicPr>
          <p:cNvPr id="4" name="Picture 3" descr="A cat standing on top of a blue trash can&#10;&#10;Description automatically generated">
            <a:extLst>
              <a:ext uri="{FF2B5EF4-FFF2-40B4-BE49-F238E27FC236}">
                <a16:creationId xmlns:a16="http://schemas.microsoft.com/office/drawing/2014/main" id="{C08CF3B6-2C47-956F-4117-5D053D0EE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3426" y="574251"/>
            <a:ext cx="3243175" cy="5547452"/>
          </a:xfrm>
          <a:prstGeom prst="rect">
            <a:avLst/>
          </a:prstGeom>
        </p:spPr>
      </p:pic>
    </p:spTree>
    <p:extLst>
      <p:ext uri="{BB962C8B-B14F-4D97-AF65-F5344CB8AC3E}">
        <p14:creationId xmlns:p14="http://schemas.microsoft.com/office/powerpoint/2010/main" val="15436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72"/>
          <p:cNvSpPr txBox="1"/>
          <p:nvPr/>
        </p:nvSpPr>
        <p:spPr>
          <a:xfrm>
            <a:off x="435200" y="356100"/>
            <a:ext cx="11508000" cy="800400"/>
          </a:xfrm>
          <a:prstGeom prst="rect">
            <a:avLst/>
          </a:prstGeom>
          <a:noFill/>
          <a:ln>
            <a:noFill/>
          </a:ln>
        </p:spPr>
        <p:txBody>
          <a:bodyPr spcFirstLastPara="1" wrap="square" lIns="121900" tIns="121900" rIns="121900" bIns="121900" anchor="t" anchorCtr="0">
            <a:noAutofit/>
          </a:bodyPr>
          <a:lstStyle/>
          <a:p>
            <a:r>
              <a:rPr lang="en-GB" sz="2667" b="1">
                <a:solidFill>
                  <a:srgbClr val="DB0080"/>
                </a:solidFill>
                <a:latin typeface="Montserrat"/>
                <a:ea typeface="Montserrat"/>
                <a:cs typeface="Montserrat"/>
                <a:sym typeface="Montserrat"/>
              </a:rPr>
              <a:t>But… Anything with a plug, battery or cable can be recycled!</a:t>
            </a:r>
            <a:endParaRPr sz="2667" b="1">
              <a:solidFill>
                <a:srgbClr val="DB0080"/>
              </a:solidFill>
              <a:latin typeface="Montserrat"/>
              <a:ea typeface="Montserrat"/>
              <a:cs typeface="Montserrat"/>
              <a:sym typeface="Montserrat"/>
            </a:endParaRPr>
          </a:p>
        </p:txBody>
      </p:sp>
      <p:pic>
        <p:nvPicPr>
          <p:cNvPr id="905" name="Google Shape;905;p172"/>
          <p:cNvPicPr preferRelativeResize="0"/>
          <p:nvPr/>
        </p:nvPicPr>
        <p:blipFill rotWithShape="1">
          <a:blip r:embed="rId3">
            <a:alphaModFix/>
          </a:blip>
          <a:srcRect l="38412" t="16129" r="13989" b="16298"/>
          <a:stretch/>
        </p:blipFill>
        <p:spPr>
          <a:xfrm>
            <a:off x="6840467" y="1023459"/>
            <a:ext cx="4965031" cy="5161445"/>
          </a:xfrm>
          <a:prstGeom prst="rect">
            <a:avLst/>
          </a:prstGeom>
          <a:noFill/>
          <a:ln>
            <a:noFill/>
          </a:ln>
        </p:spPr>
      </p:pic>
      <p:sp>
        <p:nvSpPr>
          <p:cNvPr id="906" name="Google Shape;906;p172"/>
          <p:cNvSpPr txBox="1">
            <a:spLocks noGrp="1"/>
          </p:cNvSpPr>
          <p:nvPr>
            <p:ph type="subTitle" idx="1"/>
          </p:nvPr>
        </p:nvSpPr>
        <p:spPr>
          <a:xfrm>
            <a:off x="228300" y="6501000"/>
            <a:ext cx="11981200" cy="114000"/>
          </a:xfrm>
          <a:prstGeom prst="rect">
            <a:avLst/>
          </a:prstGeom>
        </p:spPr>
        <p:txBody>
          <a:bodyPr spcFirstLastPara="1" vert="horz" wrap="square" lIns="0" tIns="0" rIns="0" bIns="0" rtlCol="0" anchor="t" anchorCtr="0">
            <a:noAutofit/>
          </a:bodyPr>
          <a:lstStyle/>
          <a:p>
            <a:pPr marL="0" indent="0"/>
            <a:endParaRPr/>
          </a:p>
        </p:txBody>
      </p:sp>
      <p:pic>
        <p:nvPicPr>
          <p:cNvPr id="907" name="Google Shape;907;p172"/>
          <p:cNvPicPr preferRelativeResize="0"/>
          <p:nvPr/>
        </p:nvPicPr>
        <p:blipFill>
          <a:blip r:embed="rId4">
            <a:alphaModFix/>
          </a:blip>
          <a:stretch>
            <a:fillRect/>
          </a:stretch>
        </p:blipFill>
        <p:spPr>
          <a:xfrm>
            <a:off x="688734" y="1255184"/>
            <a:ext cx="5407268" cy="434763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0">
          <a:extLst>
            <a:ext uri="{FF2B5EF4-FFF2-40B4-BE49-F238E27FC236}">
              <a16:creationId xmlns:a16="http://schemas.microsoft.com/office/drawing/2014/main" id="{D1AF1805-B21C-972B-4C98-7C97FB4BC946}"/>
            </a:ext>
          </a:extLst>
        </p:cNvPr>
        <p:cNvGrpSpPr/>
        <p:nvPr/>
      </p:nvGrpSpPr>
      <p:grpSpPr>
        <a:xfrm>
          <a:off x="0" y="0"/>
          <a:ext cx="0" cy="0"/>
          <a:chOff x="0" y="0"/>
          <a:chExt cx="0" cy="0"/>
        </a:xfrm>
      </p:grpSpPr>
      <p:sp>
        <p:nvSpPr>
          <p:cNvPr id="871" name="Google Shape;871;p167">
            <a:extLst>
              <a:ext uri="{FF2B5EF4-FFF2-40B4-BE49-F238E27FC236}">
                <a16:creationId xmlns:a16="http://schemas.microsoft.com/office/drawing/2014/main" id="{B8C3154C-BAF5-08BD-CE36-22C4F04783F2}"/>
              </a:ext>
            </a:extLst>
          </p:cNvPr>
          <p:cNvSpPr txBox="1">
            <a:spLocks noGrp="1"/>
          </p:cNvSpPr>
          <p:nvPr>
            <p:ph type="title"/>
          </p:nvPr>
        </p:nvSpPr>
        <p:spPr>
          <a:xfrm>
            <a:off x="13133" y="2862600"/>
            <a:ext cx="12192000" cy="860400"/>
          </a:xfrm>
          <a:prstGeom prst="rect">
            <a:avLst/>
          </a:prstGeom>
        </p:spPr>
        <p:txBody>
          <a:bodyPr spcFirstLastPara="1" vert="horz" wrap="square" lIns="121900" tIns="121900" rIns="121900" bIns="121900" rtlCol="0" anchor="t" anchorCtr="0">
            <a:noAutofit/>
          </a:bodyPr>
          <a:lstStyle/>
          <a:p>
            <a:r>
              <a:rPr lang="en-GB" b="1" dirty="0">
                <a:solidFill>
                  <a:schemeClr val="bg1"/>
                </a:solidFill>
                <a:latin typeface="Montserrat"/>
                <a:ea typeface="Montserrat"/>
                <a:cs typeface="Montserrat"/>
                <a:sym typeface="Montserrat"/>
              </a:rPr>
              <a:t>How does electrical recycling work?</a:t>
            </a:r>
            <a:endParaRPr b="1" dirty="0">
              <a:solidFill>
                <a:schemeClr val="bg1"/>
              </a:solidFill>
              <a:latin typeface="Montserrat"/>
              <a:ea typeface="Montserrat"/>
              <a:cs typeface="Montserrat"/>
              <a:sym typeface="Montserrat"/>
            </a:endParaRPr>
          </a:p>
        </p:txBody>
      </p:sp>
    </p:spTree>
    <p:extLst>
      <p:ext uri="{BB962C8B-B14F-4D97-AF65-F5344CB8AC3E}">
        <p14:creationId xmlns:p14="http://schemas.microsoft.com/office/powerpoint/2010/main" val="3595043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7">
          <a:extLst>
            <a:ext uri="{FF2B5EF4-FFF2-40B4-BE49-F238E27FC236}">
              <a16:creationId xmlns:a16="http://schemas.microsoft.com/office/drawing/2014/main" id="{2787ECCF-7F62-84CA-AA93-573E788F9B6C}"/>
            </a:ext>
          </a:extLst>
        </p:cNvPr>
        <p:cNvGrpSpPr/>
        <p:nvPr/>
      </p:nvGrpSpPr>
      <p:grpSpPr>
        <a:xfrm>
          <a:off x="0" y="0"/>
          <a:ext cx="0" cy="0"/>
          <a:chOff x="0" y="0"/>
          <a:chExt cx="0" cy="0"/>
        </a:xfrm>
      </p:grpSpPr>
      <p:sp>
        <p:nvSpPr>
          <p:cNvPr id="848" name="Google Shape;848;p165">
            <a:extLst>
              <a:ext uri="{FF2B5EF4-FFF2-40B4-BE49-F238E27FC236}">
                <a16:creationId xmlns:a16="http://schemas.microsoft.com/office/drawing/2014/main" id="{92D58C3A-98E6-45E6-7D76-5DD30BE7983B}"/>
              </a:ext>
            </a:extLst>
          </p:cNvPr>
          <p:cNvSpPr txBox="1">
            <a:spLocks noGrp="1"/>
          </p:cNvSpPr>
          <p:nvPr>
            <p:ph type="title"/>
          </p:nvPr>
        </p:nvSpPr>
        <p:spPr>
          <a:xfrm>
            <a:off x="578567" y="294767"/>
            <a:ext cx="10895600" cy="598400"/>
          </a:xfrm>
          <a:prstGeom prst="rect">
            <a:avLst/>
          </a:prstGeom>
        </p:spPr>
        <p:txBody>
          <a:bodyPr spcFirstLastPara="1" vert="horz" wrap="square" lIns="121900" tIns="121900" rIns="121900" bIns="121900" rtlCol="0" anchor="t" anchorCtr="0">
            <a:noAutofit/>
          </a:bodyPr>
          <a:lstStyle/>
          <a:p>
            <a:r>
              <a:rPr lang="en-GB" b="1" dirty="0">
                <a:solidFill>
                  <a:srgbClr val="DB0080"/>
                </a:solidFill>
                <a:latin typeface="Montserrat" pitchFamily="2" charset="0"/>
                <a:ea typeface="Montserrat"/>
                <a:cs typeface="Montserrat"/>
                <a:sym typeface="Montserrat"/>
              </a:rPr>
              <a:t>How does electrical recycling work?</a:t>
            </a:r>
            <a:endParaRPr b="1" dirty="0">
              <a:solidFill>
                <a:srgbClr val="DB0080"/>
              </a:solidFill>
              <a:latin typeface="Montserrat" pitchFamily="2" charset="0"/>
              <a:ea typeface="Montserrat"/>
              <a:cs typeface="Montserrat"/>
              <a:sym typeface="Montserrat"/>
            </a:endParaRPr>
          </a:p>
        </p:txBody>
      </p:sp>
      <p:sp>
        <p:nvSpPr>
          <p:cNvPr id="2" name="Google Shape;849;p165">
            <a:extLst>
              <a:ext uri="{FF2B5EF4-FFF2-40B4-BE49-F238E27FC236}">
                <a16:creationId xmlns:a16="http://schemas.microsoft.com/office/drawing/2014/main" id="{5C13153D-C4D6-7B30-3F31-19B9E93C1551}"/>
              </a:ext>
            </a:extLst>
          </p:cNvPr>
          <p:cNvSpPr txBox="1"/>
          <p:nvPr/>
        </p:nvSpPr>
        <p:spPr>
          <a:xfrm>
            <a:off x="625427" y="1433058"/>
            <a:ext cx="10143858" cy="2831504"/>
          </a:xfrm>
          <a:prstGeom prst="rect">
            <a:avLst/>
          </a:prstGeom>
          <a:noFill/>
          <a:ln>
            <a:noFill/>
          </a:ln>
        </p:spPr>
        <p:txBody>
          <a:bodyPr spcFirstLastPara="1" wrap="square" lIns="121900" tIns="121900" rIns="121900" bIns="121900" anchor="t" anchorCtr="0">
            <a:spAutoFit/>
          </a:bodyPr>
          <a:lstStyle/>
          <a:p>
            <a:pPr marL="457200" indent="-457200">
              <a:buFont typeface="Arial" panose="020B0604020202020204" pitchFamily="34" charset="0"/>
              <a:buChar char="•"/>
            </a:pPr>
            <a:r>
              <a:rPr lang="en-GB" sz="2800" b="1" dirty="0">
                <a:solidFill>
                  <a:srgbClr val="222222"/>
                </a:solidFill>
                <a:latin typeface="Montserrat" pitchFamily="2" charset="0"/>
                <a:ea typeface="Montserrat"/>
                <a:cs typeface="Montserrat"/>
                <a:sym typeface="Montserrat"/>
              </a:rPr>
              <a:t>Electricals are collected</a:t>
            </a:r>
          </a:p>
          <a:p>
            <a:pPr marL="457200" indent="-457200">
              <a:buFont typeface="Arial" panose="020B0604020202020204" pitchFamily="34" charset="0"/>
              <a:buChar char="•"/>
            </a:pPr>
            <a:r>
              <a:rPr lang="en-GB" sz="2800" b="1" dirty="0">
                <a:solidFill>
                  <a:srgbClr val="222222"/>
                </a:solidFill>
                <a:latin typeface="Montserrat" pitchFamily="2" charset="0"/>
                <a:ea typeface="Montserrat"/>
                <a:cs typeface="Montserrat"/>
                <a:sym typeface="Montserrat"/>
              </a:rPr>
              <a:t>Valuable materials are separated</a:t>
            </a:r>
          </a:p>
          <a:p>
            <a:pPr marL="457200" indent="-457200">
              <a:buFont typeface="Arial" panose="020B0604020202020204" pitchFamily="34" charset="0"/>
              <a:buChar char="•"/>
            </a:pPr>
            <a:r>
              <a:rPr lang="en-GB" sz="2800" b="1" dirty="0">
                <a:solidFill>
                  <a:srgbClr val="222222"/>
                </a:solidFill>
                <a:latin typeface="Montserrat" pitchFamily="2" charset="0"/>
                <a:ea typeface="Montserrat"/>
                <a:cs typeface="Montserrat"/>
                <a:sym typeface="Montserrat"/>
              </a:rPr>
              <a:t>Metals are melted and reused</a:t>
            </a:r>
          </a:p>
          <a:p>
            <a:pPr algn="ctr"/>
            <a:endParaRPr sz="2800" b="1" dirty="0">
              <a:solidFill>
                <a:srgbClr val="222222"/>
              </a:solidFill>
              <a:latin typeface="Montserrat" pitchFamily="2" charset="0"/>
              <a:ea typeface="Montserrat"/>
              <a:cs typeface="Montserrat"/>
              <a:sym typeface="Montserrat"/>
            </a:endParaRPr>
          </a:p>
          <a:p>
            <a:pPr algn="ctr"/>
            <a:endParaRPr sz="2800" b="1" dirty="0">
              <a:solidFill>
                <a:srgbClr val="222222"/>
              </a:solidFill>
              <a:latin typeface="Montserrat" pitchFamily="2" charset="0"/>
              <a:ea typeface="Montserrat"/>
              <a:cs typeface="Montserrat"/>
              <a:sym typeface="Montserrat"/>
            </a:endParaRPr>
          </a:p>
          <a:p>
            <a:pPr>
              <a:buClr>
                <a:schemeClr val="dk1"/>
              </a:buClr>
              <a:buSzPts val="1100"/>
            </a:pPr>
            <a:endParaRPr sz="2800" b="1" dirty="0">
              <a:solidFill>
                <a:srgbClr val="222222"/>
              </a:solidFill>
              <a:latin typeface="Montserrat" pitchFamily="2" charset="0"/>
              <a:ea typeface="Montserrat"/>
              <a:cs typeface="Montserrat"/>
              <a:sym typeface="Montserrat"/>
            </a:endParaRPr>
          </a:p>
        </p:txBody>
      </p:sp>
      <p:graphicFrame>
        <p:nvGraphicFramePr>
          <p:cNvPr id="3" name="Diagram 2">
            <a:extLst>
              <a:ext uri="{FF2B5EF4-FFF2-40B4-BE49-F238E27FC236}">
                <a16:creationId xmlns:a16="http://schemas.microsoft.com/office/drawing/2014/main" id="{28A10A9B-0C90-C732-5594-54A01C4C83BF}"/>
              </a:ext>
            </a:extLst>
          </p:cNvPr>
          <p:cNvGraphicFramePr/>
          <p:nvPr>
            <p:extLst>
              <p:ext uri="{D42A27DB-BD31-4B8C-83A1-F6EECF244321}">
                <p14:modId xmlns:p14="http://schemas.microsoft.com/office/powerpoint/2010/main" val="3146177755"/>
              </p:ext>
            </p:extLst>
          </p:nvPr>
        </p:nvGraphicFramePr>
        <p:xfrm>
          <a:off x="1633356" y="17533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071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EB8BE-2D4A-F8AE-4425-17E4522DACB6}"/>
              </a:ext>
            </a:extLst>
          </p:cNvPr>
          <p:cNvSpPr>
            <a:spLocks noGrp="1"/>
          </p:cNvSpPr>
          <p:nvPr>
            <p:ph type="title"/>
          </p:nvPr>
        </p:nvSpPr>
        <p:spPr/>
        <p:txBody>
          <a:bodyPr/>
          <a:lstStyle/>
          <a:p>
            <a:r>
              <a:rPr lang="en-GB" dirty="0"/>
              <a:t>How</a:t>
            </a:r>
          </a:p>
        </p:txBody>
      </p:sp>
      <p:pic>
        <p:nvPicPr>
          <p:cNvPr id="4" name="Online Media 3" title="How are electronics recycled? Ask HypnoCat!">
            <a:hlinkClick r:id="" action="ppaction://media"/>
            <a:extLst>
              <a:ext uri="{FF2B5EF4-FFF2-40B4-BE49-F238E27FC236}">
                <a16:creationId xmlns:a16="http://schemas.microsoft.com/office/drawing/2014/main" id="{0EF13890-0EF6-C2F2-F464-88788FB8B558}"/>
              </a:ext>
            </a:extLst>
          </p:cNvPr>
          <p:cNvPicPr>
            <a:picLocks noGrp="1" noRot="1" noChangeAspect="1"/>
          </p:cNvPicPr>
          <p:nvPr>
            <p:ph idx="1"/>
            <a:videoFile r:link="rId1"/>
          </p:nvPr>
        </p:nvPicPr>
        <p:blipFill>
          <a:blip r:embed="rId4"/>
          <a:stretch>
            <a:fillRect/>
          </a:stretch>
        </p:blipFill>
        <p:spPr>
          <a:xfrm>
            <a:off x="0" y="0"/>
            <a:ext cx="12192000" cy="6888945"/>
          </a:xfrm>
          <a:prstGeom prst="rect">
            <a:avLst/>
          </a:prstGeom>
        </p:spPr>
      </p:pic>
    </p:spTree>
    <p:extLst>
      <p:ext uri="{BB962C8B-B14F-4D97-AF65-F5344CB8AC3E}">
        <p14:creationId xmlns:p14="http://schemas.microsoft.com/office/powerpoint/2010/main" val="39160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166" descr="A circuit board&#10;&#10;Description automatically generated"/>
          <p:cNvPicPr preferRelativeResize="0"/>
          <p:nvPr/>
        </p:nvPicPr>
        <p:blipFill rotWithShape="1">
          <a:blip r:embed="rId3">
            <a:alphaModFix/>
          </a:blip>
          <a:srcRect l="9877"/>
          <a:stretch/>
        </p:blipFill>
        <p:spPr>
          <a:xfrm>
            <a:off x="228601" y="273667"/>
            <a:ext cx="4241865" cy="5840381"/>
          </a:xfrm>
          <a:prstGeom prst="rect">
            <a:avLst/>
          </a:prstGeom>
          <a:ln>
            <a:noFill/>
          </a:ln>
          <a:effectLst>
            <a:outerShdw blurRad="190500" algn="tl" rotWithShape="0">
              <a:srgbClr val="000000">
                <a:alpha val="70000"/>
              </a:srgbClr>
            </a:outerShdw>
          </a:effectLst>
        </p:spPr>
      </p:pic>
      <p:sp>
        <p:nvSpPr>
          <p:cNvPr id="858" name="Google Shape;858;p166"/>
          <p:cNvSpPr txBox="1">
            <a:spLocks noGrp="1"/>
          </p:cNvSpPr>
          <p:nvPr>
            <p:ph type="title"/>
          </p:nvPr>
        </p:nvSpPr>
        <p:spPr>
          <a:xfrm>
            <a:off x="4864033" y="1908067"/>
            <a:ext cx="7226400" cy="1280800"/>
          </a:xfrm>
          <a:prstGeom prst="rect">
            <a:avLst/>
          </a:prstGeom>
        </p:spPr>
        <p:txBody>
          <a:bodyPr spcFirstLastPara="1" vert="horz" wrap="square" lIns="121900" tIns="121900" rIns="121900" bIns="121900" rtlCol="0" anchor="t" anchorCtr="0">
            <a:noAutofit/>
          </a:bodyPr>
          <a:lstStyle/>
          <a:p>
            <a:r>
              <a:rPr lang="en-GB" b="1" dirty="0">
                <a:solidFill>
                  <a:srgbClr val="DB0080"/>
                </a:solidFill>
                <a:latin typeface="Montserrat"/>
                <a:ea typeface="Montserrat"/>
                <a:cs typeface="Montserrat"/>
                <a:sym typeface="Montserrat"/>
              </a:rPr>
              <a:t>Have you ever thought about what’s inside electricals?</a:t>
            </a:r>
            <a:endParaRPr b="1" dirty="0">
              <a:solidFill>
                <a:srgbClr val="DB0080"/>
              </a:solidFill>
              <a:latin typeface="Montserrat"/>
              <a:ea typeface="Montserrat"/>
              <a:cs typeface="Montserrat"/>
              <a:sym typeface="Montserrat"/>
            </a:endParaRPr>
          </a:p>
        </p:txBody>
      </p:sp>
      <p:cxnSp>
        <p:nvCxnSpPr>
          <p:cNvPr id="859" name="Google Shape;859;p166"/>
          <p:cNvCxnSpPr/>
          <p:nvPr/>
        </p:nvCxnSpPr>
        <p:spPr>
          <a:xfrm rot="10800000" flipH="1">
            <a:off x="9822300" y="964700"/>
            <a:ext cx="499200" cy="989600"/>
          </a:xfrm>
          <a:prstGeom prst="straightConnector1">
            <a:avLst/>
          </a:prstGeom>
          <a:noFill/>
          <a:ln w="28575" cap="flat" cmpd="sng">
            <a:solidFill>
              <a:schemeClr val="dk2"/>
            </a:solidFill>
            <a:prstDash val="solid"/>
            <a:round/>
            <a:headEnd type="none" w="med" len="med"/>
            <a:tailEnd type="triangle" w="med" len="med"/>
          </a:ln>
        </p:spPr>
      </p:cxnSp>
      <p:cxnSp>
        <p:nvCxnSpPr>
          <p:cNvPr id="860" name="Google Shape;860;p166"/>
          <p:cNvCxnSpPr/>
          <p:nvPr/>
        </p:nvCxnSpPr>
        <p:spPr>
          <a:xfrm flipH="1">
            <a:off x="6500700" y="4152700"/>
            <a:ext cx="615600" cy="1129600"/>
          </a:xfrm>
          <a:prstGeom prst="straightConnector1">
            <a:avLst/>
          </a:prstGeom>
          <a:noFill/>
          <a:ln w="28575" cap="flat" cmpd="sng">
            <a:solidFill>
              <a:schemeClr val="dk2"/>
            </a:solidFill>
            <a:prstDash val="solid"/>
            <a:round/>
            <a:headEnd type="none" w="med" len="med"/>
            <a:tailEnd type="triangle" w="med" len="med"/>
          </a:ln>
        </p:spPr>
      </p:cxnSp>
      <p:cxnSp>
        <p:nvCxnSpPr>
          <p:cNvPr id="861" name="Google Shape;861;p166"/>
          <p:cNvCxnSpPr/>
          <p:nvPr/>
        </p:nvCxnSpPr>
        <p:spPr>
          <a:xfrm rot="10800000">
            <a:off x="6232133" y="1038033"/>
            <a:ext cx="701600" cy="977600"/>
          </a:xfrm>
          <a:prstGeom prst="straightConnector1">
            <a:avLst/>
          </a:prstGeom>
          <a:noFill/>
          <a:ln w="28575" cap="flat" cmpd="sng">
            <a:solidFill>
              <a:schemeClr val="dk2"/>
            </a:solidFill>
            <a:prstDash val="solid"/>
            <a:round/>
            <a:headEnd type="none" w="med" len="med"/>
            <a:tailEnd type="triangle" w="med" len="med"/>
          </a:ln>
        </p:spPr>
      </p:cxnSp>
      <p:sp>
        <p:nvSpPr>
          <p:cNvPr id="862" name="Google Shape;862;p166"/>
          <p:cNvSpPr txBox="1"/>
          <p:nvPr/>
        </p:nvSpPr>
        <p:spPr>
          <a:xfrm>
            <a:off x="5489000" y="381234"/>
            <a:ext cx="1214000" cy="656614"/>
          </a:xfrm>
          <a:prstGeom prst="rect">
            <a:avLst/>
          </a:prstGeom>
          <a:noFill/>
          <a:ln>
            <a:noFill/>
          </a:ln>
        </p:spPr>
        <p:txBody>
          <a:bodyPr spcFirstLastPara="1" wrap="square" lIns="121900" tIns="121900" rIns="121900" bIns="121900" anchor="t" anchorCtr="0">
            <a:spAutoFit/>
          </a:bodyPr>
          <a:lstStyle/>
          <a:p>
            <a:r>
              <a:rPr lang="en-GB" sz="2667" b="1">
                <a:solidFill>
                  <a:srgbClr val="DB0080"/>
                </a:solidFill>
                <a:latin typeface="Montserrat"/>
                <a:ea typeface="Montserrat"/>
                <a:cs typeface="Montserrat"/>
                <a:sym typeface="Montserrat"/>
              </a:rPr>
              <a:t>Gold</a:t>
            </a:r>
            <a:endParaRPr sz="2667" b="1">
              <a:solidFill>
                <a:srgbClr val="DB0080"/>
              </a:solidFill>
              <a:latin typeface="Montserrat"/>
              <a:ea typeface="Montserrat"/>
              <a:cs typeface="Montserrat"/>
              <a:sym typeface="Montserrat"/>
            </a:endParaRPr>
          </a:p>
        </p:txBody>
      </p:sp>
      <p:sp>
        <p:nvSpPr>
          <p:cNvPr id="863" name="Google Shape;863;p166"/>
          <p:cNvSpPr txBox="1"/>
          <p:nvPr/>
        </p:nvSpPr>
        <p:spPr>
          <a:xfrm>
            <a:off x="9634333" y="273667"/>
            <a:ext cx="1603200" cy="656614"/>
          </a:xfrm>
          <a:prstGeom prst="rect">
            <a:avLst/>
          </a:prstGeom>
          <a:noFill/>
          <a:ln>
            <a:noFill/>
          </a:ln>
        </p:spPr>
        <p:txBody>
          <a:bodyPr spcFirstLastPara="1" wrap="square" lIns="121900" tIns="121900" rIns="121900" bIns="121900" anchor="t" anchorCtr="0">
            <a:spAutoFit/>
          </a:bodyPr>
          <a:lstStyle/>
          <a:p>
            <a:r>
              <a:rPr lang="en-GB" sz="2667" b="1">
                <a:solidFill>
                  <a:srgbClr val="DB0080"/>
                </a:solidFill>
                <a:latin typeface="Montserrat"/>
                <a:ea typeface="Montserrat"/>
                <a:cs typeface="Montserrat"/>
                <a:sym typeface="Montserrat"/>
              </a:rPr>
              <a:t>Copper</a:t>
            </a:r>
            <a:endParaRPr sz="2667" b="1">
              <a:solidFill>
                <a:srgbClr val="DB0080"/>
              </a:solidFill>
              <a:latin typeface="Montserrat"/>
              <a:ea typeface="Montserrat"/>
              <a:cs typeface="Montserrat"/>
              <a:sym typeface="Montserrat"/>
            </a:endParaRPr>
          </a:p>
        </p:txBody>
      </p:sp>
      <p:sp>
        <p:nvSpPr>
          <p:cNvPr id="864" name="Google Shape;864;p166"/>
          <p:cNvSpPr txBox="1"/>
          <p:nvPr/>
        </p:nvSpPr>
        <p:spPr>
          <a:xfrm>
            <a:off x="5294400" y="5457434"/>
            <a:ext cx="2224000" cy="656614"/>
          </a:xfrm>
          <a:prstGeom prst="rect">
            <a:avLst/>
          </a:prstGeom>
          <a:noFill/>
          <a:ln>
            <a:noFill/>
          </a:ln>
        </p:spPr>
        <p:txBody>
          <a:bodyPr spcFirstLastPara="1" wrap="square" lIns="121900" tIns="121900" rIns="121900" bIns="121900" anchor="t" anchorCtr="0">
            <a:spAutoFit/>
          </a:bodyPr>
          <a:lstStyle/>
          <a:p>
            <a:r>
              <a:rPr lang="en-GB" sz="2667" b="1">
                <a:solidFill>
                  <a:srgbClr val="DB0080"/>
                </a:solidFill>
                <a:latin typeface="Montserrat"/>
                <a:ea typeface="Montserrat"/>
                <a:cs typeface="Montserrat"/>
                <a:sym typeface="Montserrat"/>
              </a:rPr>
              <a:t>Aluminium</a:t>
            </a:r>
            <a:endParaRPr sz="2667" b="1">
              <a:solidFill>
                <a:srgbClr val="DB0080"/>
              </a:solidFill>
              <a:latin typeface="Montserrat"/>
              <a:ea typeface="Montserrat"/>
              <a:cs typeface="Montserrat"/>
              <a:sym typeface="Montserrat"/>
            </a:endParaRPr>
          </a:p>
        </p:txBody>
      </p:sp>
      <p:sp>
        <p:nvSpPr>
          <p:cNvPr id="865" name="Google Shape;865;p166"/>
          <p:cNvSpPr txBox="1"/>
          <p:nvPr/>
        </p:nvSpPr>
        <p:spPr>
          <a:xfrm>
            <a:off x="9138400" y="5457434"/>
            <a:ext cx="1387600" cy="656614"/>
          </a:xfrm>
          <a:prstGeom prst="rect">
            <a:avLst/>
          </a:prstGeom>
          <a:noFill/>
          <a:ln>
            <a:noFill/>
          </a:ln>
        </p:spPr>
        <p:txBody>
          <a:bodyPr spcFirstLastPara="1" wrap="square" lIns="121900" tIns="121900" rIns="121900" bIns="121900" anchor="t" anchorCtr="0">
            <a:spAutoFit/>
          </a:bodyPr>
          <a:lstStyle/>
          <a:p>
            <a:r>
              <a:rPr lang="en-GB" sz="2667" b="1">
                <a:solidFill>
                  <a:srgbClr val="DB0080"/>
                </a:solidFill>
                <a:latin typeface="Montserrat"/>
                <a:ea typeface="Montserrat"/>
                <a:cs typeface="Montserrat"/>
                <a:sym typeface="Montserrat"/>
              </a:rPr>
              <a:t>Silver</a:t>
            </a:r>
            <a:endParaRPr sz="2667" b="1">
              <a:solidFill>
                <a:srgbClr val="DB0080"/>
              </a:solidFill>
              <a:latin typeface="Montserrat"/>
              <a:ea typeface="Montserrat"/>
              <a:cs typeface="Montserrat"/>
              <a:sym typeface="Montserrat"/>
            </a:endParaRPr>
          </a:p>
        </p:txBody>
      </p:sp>
      <p:cxnSp>
        <p:nvCxnSpPr>
          <p:cNvPr id="866" name="Google Shape;866;p166"/>
          <p:cNvCxnSpPr>
            <a:endCxn id="865" idx="0"/>
          </p:cNvCxnSpPr>
          <p:nvPr/>
        </p:nvCxnSpPr>
        <p:spPr>
          <a:xfrm>
            <a:off x="9138200" y="4266633"/>
            <a:ext cx="694000" cy="1190801"/>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4">
          <a:extLst>
            <a:ext uri="{FF2B5EF4-FFF2-40B4-BE49-F238E27FC236}">
              <a16:creationId xmlns:a16="http://schemas.microsoft.com/office/drawing/2014/main" id="{24A78D54-7F9A-8C1B-8FD1-E994E418D197}"/>
            </a:ext>
          </a:extLst>
        </p:cNvPr>
        <p:cNvGrpSpPr/>
        <p:nvPr/>
      </p:nvGrpSpPr>
      <p:grpSpPr>
        <a:xfrm>
          <a:off x="0" y="0"/>
          <a:ext cx="0" cy="0"/>
          <a:chOff x="0" y="0"/>
          <a:chExt cx="0" cy="0"/>
        </a:xfrm>
      </p:grpSpPr>
      <p:sp>
        <p:nvSpPr>
          <p:cNvPr id="946" name="Google Shape;946;p177">
            <a:extLst>
              <a:ext uri="{FF2B5EF4-FFF2-40B4-BE49-F238E27FC236}">
                <a16:creationId xmlns:a16="http://schemas.microsoft.com/office/drawing/2014/main" id="{4DC4275B-7632-46BD-F03C-C7A4704D9499}"/>
              </a:ext>
            </a:extLst>
          </p:cNvPr>
          <p:cNvSpPr txBox="1">
            <a:spLocks noGrp="1"/>
          </p:cNvSpPr>
          <p:nvPr>
            <p:ph type="title"/>
          </p:nvPr>
        </p:nvSpPr>
        <p:spPr>
          <a:xfrm>
            <a:off x="1548107" y="292660"/>
            <a:ext cx="9095785" cy="598400"/>
          </a:xfrm>
          <a:prstGeom prst="rect">
            <a:avLst/>
          </a:prstGeom>
        </p:spPr>
        <p:txBody>
          <a:bodyPr spcFirstLastPara="1" vert="horz" wrap="square" lIns="121900" tIns="121900" rIns="121900" bIns="121900" rtlCol="0" anchor="t" anchorCtr="0">
            <a:noAutofit/>
          </a:bodyPr>
          <a:lstStyle/>
          <a:p>
            <a:r>
              <a:rPr lang="en-GB" sz="3200" b="1" dirty="0">
                <a:solidFill>
                  <a:srgbClr val="DB0080"/>
                </a:solidFill>
                <a:latin typeface="Montserrat"/>
                <a:ea typeface="Montserrat"/>
                <a:cs typeface="Montserrat"/>
                <a:sym typeface="Montserrat"/>
              </a:rPr>
              <a:t>What happens to the valuable materials?</a:t>
            </a:r>
            <a:endParaRPr sz="3200" b="1" dirty="0">
              <a:solidFill>
                <a:srgbClr val="DB0080"/>
              </a:solidFill>
              <a:latin typeface="Montserrat"/>
              <a:ea typeface="Montserrat"/>
              <a:cs typeface="Montserrat"/>
              <a:sym typeface="Montserrat"/>
            </a:endParaRPr>
          </a:p>
        </p:txBody>
      </p:sp>
      <p:pic>
        <p:nvPicPr>
          <p:cNvPr id="8" name="Content Placeholder 7" descr="An aerial view of a city&#10;&#10;Description automatically generated">
            <a:extLst>
              <a:ext uri="{FF2B5EF4-FFF2-40B4-BE49-F238E27FC236}">
                <a16:creationId xmlns:a16="http://schemas.microsoft.com/office/drawing/2014/main" id="{18FACA34-A335-E578-8D67-607B903D2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227" y="1313506"/>
            <a:ext cx="3495373" cy="2328792"/>
          </a:xfrm>
          <a:prstGeom prst="rect">
            <a:avLst/>
          </a:prstGeom>
          <a:ln>
            <a:noFill/>
          </a:ln>
          <a:effectLst>
            <a:outerShdw blurRad="190500" algn="tl" rotWithShape="0">
              <a:srgbClr val="000000">
                <a:alpha val="70000"/>
              </a:srgbClr>
            </a:outerShdw>
          </a:effectLst>
        </p:spPr>
      </p:pic>
      <p:pic>
        <p:nvPicPr>
          <p:cNvPr id="4" name="Picture 3" descr="A large metal bucket pouring liquid into a metal container&#10;&#10;Description automatically generated">
            <a:extLst>
              <a:ext uri="{FF2B5EF4-FFF2-40B4-BE49-F238E27FC236}">
                <a16:creationId xmlns:a16="http://schemas.microsoft.com/office/drawing/2014/main" id="{B6C9F808-636E-22F8-F171-E85214B89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4819" y="1313505"/>
            <a:ext cx="3396303" cy="5094455"/>
          </a:xfrm>
          <a:prstGeom prst="rect">
            <a:avLst/>
          </a:prstGeom>
          <a:ln>
            <a:noFill/>
          </a:ln>
          <a:effectLst>
            <a:outerShdw blurRad="190500" algn="tl" rotWithShape="0">
              <a:srgbClr val="000000">
                <a:alpha val="70000"/>
              </a:srgbClr>
            </a:outerShdw>
          </a:effectLst>
        </p:spPr>
      </p:pic>
      <p:pic>
        <p:nvPicPr>
          <p:cNvPr id="5" name="Picture 4" descr="A factory with smoke coming out of it&#10;&#10;Description automatically generated">
            <a:extLst>
              <a:ext uri="{FF2B5EF4-FFF2-40B4-BE49-F238E27FC236}">
                <a16:creationId xmlns:a16="http://schemas.microsoft.com/office/drawing/2014/main" id="{A3EE207E-632A-67DA-0D16-13ACA0806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227" y="4079169"/>
            <a:ext cx="3495373" cy="2328792"/>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1AB966E4-39F3-FD7F-9C67-84DB29A5E2FE}"/>
              </a:ext>
            </a:extLst>
          </p:cNvPr>
          <p:cNvSpPr/>
          <p:nvPr/>
        </p:nvSpPr>
        <p:spPr>
          <a:xfrm>
            <a:off x="375557" y="2155371"/>
            <a:ext cx="2057400" cy="598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2100"/>
              </a:lnSpc>
            </a:pPr>
            <a:r>
              <a:rPr lang="en-GB" b="1" u="sng" dirty="0">
                <a:solidFill>
                  <a:srgbClr val="4007A2"/>
                </a:solidFill>
                <a:effectLst/>
                <a:latin typeface="Montserrat" pitchFamily="2" charset="0"/>
                <a:hlinkClick r:id="rId6"/>
              </a:rPr>
              <a:t>Boliden </a:t>
            </a:r>
            <a:r>
              <a:rPr lang="en-GB" b="1" u="sng" dirty="0" err="1">
                <a:solidFill>
                  <a:srgbClr val="4007A2"/>
                </a:solidFill>
                <a:effectLst/>
                <a:latin typeface="Montserrat" pitchFamily="2" charset="0"/>
                <a:hlinkClick r:id="rId6"/>
              </a:rPr>
              <a:t>Rönnskär</a:t>
            </a:r>
            <a:endParaRPr lang="en-GB" b="1" dirty="0">
              <a:solidFill>
                <a:srgbClr val="71777D"/>
              </a:solidFill>
              <a:effectLst/>
              <a:latin typeface="Montserrat" pitchFamily="2" charset="0"/>
            </a:endParaRPr>
          </a:p>
        </p:txBody>
      </p:sp>
    </p:spTree>
    <p:extLst>
      <p:ext uri="{BB962C8B-B14F-4D97-AF65-F5344CB8AC3E}">
        <p14:creationId xmlns:p14="http://schemas.microsoft.com/office/powerpoint/2010/main" val="270148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4">
          <a:extLst>
            <a:ext uri="{FF2B5EF4-FFF2-40B4-BE49-F238E27FC236}">
              <a16:creationId xmlns:a16="http://schemas.microsoft.com/office/drawing/2014/main" id="{E2E2EE71-437E-9C94-F6D6-2B6BC44C4253}"/>
            </a:ext>
          </a:extLst>
        </p:cNvPr>
        <p:cNvGrpSpPr/>
        <p:nvPr/>
      </p:nvGrpSpPr>
      <p:grpSpPr>
        <a:xfrm>
          <a:off x="0" y="0"/>
          <a:ext cx="0" cy="0"/>
          <a:chOff x="0" y="0"/>
          <a:chExt cx="0" cy="0"/>
        </a:xfrm>
      </p:grpSpPr>
      <p:sp>
        <p:nvSpPr>
          <p:cNvPr id="946" name="Google Shape;946;p177">
            <a:extLst>
              <a:ext uri="{FF2B5EF4-FFF2-40B4-BE49-F238E27FC236}">
                <a16:creationId xmlns:a16="http://schemas.microsoft.com/office/drawing/2014/main" id="{2E8724D1-C65E-AB23-3B88-2C54855B89B3}"/>
              </a:ext>
            </a:extLst>
          </p:cNvPr>
          <p:cNvSpPr txBox="1">
            <a:spLocks noGrp="1"/>
          </p:cNvSpPr>
          <p:nvPr>
            <p:ph type="title"/>
          </p:nvPr>
        </p:nvSpPr>
        <p:spPr>
          <a:xfrm>
            <a:off x="578567" y="650633"/>
            <a:ext cx="10895600" cy="598400"/>
          </a:xfrm>
          <a:prstGeom prst="rect">
            <a:avLst/>
          </a:prstGeom>
        </p:spPr>
        <p:txBody>
          <a:bodyPr spcFirstLastPara="1" vert="horz" wrap="square" lIns="121900" tIns="121900" rIns="121900" bIns="121900" rtlCol="0" anchor="t" anchorCtr="0">
            <a:noAutofit/>
          </a:bodyPr>
          <a:lstStyle/>
          <a:p>
            <a:r>
              <a:rPr lang="en-GB" sz="3200" b="1" dirty="0">
                <a:solidFill>
                  <a:srgbClr val="DB0080"/>
                </a:solidFill>
                <a:latin typeface="Montserrat"/>
                <a:ea typeface="Montserrat"/>
                <a:cs typeface="Montserrat"/>
                <a:sym typeface="Montserrat"/>
              </a:rPr>
              <a:t>What happens to the valuable materials?</a:t>
            </a:r>
            <a:endParaRPr sz="3200" b="1" dirty="0">
              <a:solidFill>
                <a:srgbClr val="DB0080"/>
              </a:solidFill>
              <a:latin typeface="Montserrat"/>
              <a:ea typeface="Montserrat"/>
              <a:cs typeface="Montserrat"/>
              <a:sym typeface="Montserrat"/>
            </a:endParaRPr>
          </a:p>
        </p:txBody>
      </p:sp>
      <p:pic>
        <p:nvPicPr>
          <p:cNvPr id="18" name="Picture 17" descr="A pile of grey gravel&#10;&#10;Description automatically generated">
            <a:extLst>
              <a:ext uri="{FF2B5EF4-FFF2-40B4-BE49-F238E27FC236}">
                <a16:creationId xmlns:a16="http://schemas.microsoft.com/office/drawing/2014/main" id="{082442A2-A5E2-BD85-6D27-AD53EFAF5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029" y="4034779"/>
            <a:ext cx="2988149" cy="1990854"/>
          </a:xfrm>
          <a:prstGeom prst="rect">
            <a:avLst/>
          </a:prstGeom>
        </p:spPr>
      </p:pic>
      <p:pic>
        <p:nvPicPr>
          <p:cNvPr id="16" name="Picture 15" descr="A pile of gold bars and silver grains&#10;&#10;Description automatically generated">
            <a:extLst>
              <a:ext uri="{FF2B5EF4-FFF2-40B4-BE49-F238E27FC236}">
                <a16:creationId xmlns:a16="http://schemas.microsoft.com/office/drawing/2014/main" id="{4C1780FB-83F4-9853-245F-6AE52C8B7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536" y="1646479"/>
            <a:ext cx="2919436" cy="4379154"/>
          </a:xfrm>
          <a:prstGeom prst="rect">
            <a:avLst/>
          </a:prstGeom>
        </p:spPr>
      </p:pic>
      <p:pic>
        <p:nvPicPr>
          <p:cNvPr id="14" name="Picture 13" descr="A close-up of a stack of wires&#10;&#10;Description automatically generated">
            <a:extLst>
              <a:ext uri="{FF2B5EF4-FFF2-40B4-BE49-F238E27FC236}">
                <a16:creationId xmlns:a16="http://schemas.microsoft.com/office/drawing/2014/main" id="{9FFBA413-7C01-D79E-1D23-CA0453CD3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030" y="1646479"/>
            <a:ext cx="2988149" cy="1990854"/>
          </a:xfrm>
          <a:prstGeom prst="rect">
            <a:avLst/>
          </a:prstGeom>
        </p:spPr>
      </p:pic>
      <p:pic>
        <p:nvPicPr>
          <p:cNvPr id="2" name="Picture 1" descr="A pile of grey gravel&#10;&#10;Description automatically generated">
            <a:extLst>
              <a:ext uri="{FF2B5EF4-FFF2-40B4-BE49-F238E27FC236}">
                <a16:creationId xmlns:a16="http://schemas.microsoft.com/office/drawing/2014/main" id="{7A53B586-F7BC-B847-5BA9-5698FA9AF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029" y="3997201"/>
            <a:ext cx="2988149" cy="1990854"/>
          </a:xfrm>
          <a:prstGeom prst="rect">
            <a:avLst/>
          </a:prstGeom>
          <a:ln>
            <a:noFill/>
          </a:ln>
          <a:effectLst>
            <a:outerShdw blurRad="190500" algn="tl" rotWithShape="0">
              <a:srgbClr val="000000">
                <a:alpha val="70000"/>
              </a:srgbClr>
            </a:outerShdw>
          </a:effectLst>
        </p:spPr>
      </p:pic>
      <p:pic>
        <p:nvPicPr>
          <p:cNvPr id="3" name="Picture 2" descr="A pile of gold bars and silver grains&#10;&#10;Description automatically generated">
            <a:extLst>
              <a:ext uri="{FF2B5EF4-FFF2-40B4-BE49-F238E27FC236}">
                <a16:creationId xmlns:a16="http://schemas.microsoft.com/office/drawing/2014/main" id="{510FC5BF-BAE5-BDAB-3DFC-6C821A8EF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536" y="1608901"/>
            <a:ext cx="2919436" cy="4379154"/>
          </a:xfrm>
          <a:prstGeom prst="rect">
            <a:avLst/>
          </a:prstGeom>
          <a:ln>
            <a:noFill/>
          </a:ln>
          <a:effectLst>
            <a:outerShdw blurRad="190500" algn="tl" rotWithShape="0">
              <a:srgbClr val="000000">
                <a:alpha val="70000"/>
              </a:srgbClr>
            </a:outerShdw>
          </a:effectLst>
        </p:spPr>
      </p:pic>
      <p:pic>
        <p:nvPicPr>
          <p:cNvPr id="4" name="Picture 3" descr="A close-up of a stack of wires&#10;&#10;Description automatically generated">
            <a:extLst>
              <a:ext uri="{FF2B5EF4-FFF2-40B4-BE49-F238E27FC236}">
                <a16:creationId xmlns:a16="http://schemas.microsoft.com/office/drawing/2014/main" id="{A767D601-15B9-FCCB-DC10-6CA94F08A9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030" y="1608901"/>
            <a:ext cx="2988149" cy="19908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298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76"/>
          <p:cNvSpPr txBox="1">
            <a:spLocks noGrp="1"/>
          </p:cNvSpPr>
          <p:nvPr>
            <p:ph type="title"/>
          </p:nvPr>
        </p:nvSpPr>
        <p:spPr>
          <a:xfrm>
            <a:off x="13133" y="2862600"/>
            <a:ext cx="12192000" cy="860400"/>
          </a:xfrm>
          <a:prstGeom prst="rect">
            <a:avLst/>
          </a:prstGeom>
        </p:spPr>
        <p:txBody>
          <a:bodyPr spcFirstLastPara="1" vert="horz" wrap="square" lIns="121900" tIns="121900" rIns="121900" bIns="121900" rtlCol="0" anchor="t" anchorCtr="0">
            <a:noAutofit/>
          </a:bodyPr>
          <a:lstStyle/>
          <a:p>
            <a:r>
              <a:rPr lang="en-GB" b="1">
                <a:latin typeface="Montserrat"/>
                <a:ea typeface="Montserrat"/>
                <a:cs typeface="Montserrat"/>
                <a:sym typeface="Montserrat"/>
              </a:rPr>
              <a:t>What can you do to help with e-waste?</a:t>
            </a:r>
            <a:endParaRPr b="1">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77"/>
          <p:cNvSpPr txBox="1">
            <a:spLocks noGrp="1"/>
          </p:cNvSpPr>
          <p:nvPr>
            <p:ph type="body" idx="2"/>
          </p:nvPr>
        </p:nvSpPr>
        <p:spPr>
          <a:xfrm>
            <a:off x="578567" y="1532364"/>
            <a:ext cx="7833913" cy="3505200"/>
          </a:xfrm>
          <a:prstGeom prst="rect">
            <a:avLst/>
          </a:prstGeom>
        </p:spPr>
        <p:txBody>
          <a:bodyPr spcFirstLastPara="1" vert="horz" wrap="square" lIns="121900" tIns="121900" rIns="121900" bIns="121900" rtlCol="0" anchor="t" anchorCtr="0">
            <a:noAutofit/>
          </a:bodyPr>
          <a:lstStyle/>
          <a:p>
            <a:pPr indent="-516454">
              <a:buClr>
                <a:srgbClr val="333333"/>
              </a:buClr>
              <a:buSzPts val="2500"/>
            </a:pPr>
            <a:r>
              <a:rPr lang="en-GB" sz="3333" b="1" dirty="0">
                <a:solidFill>
                  <a:srgbClr val="333333"/>
                </a:solidFill>
              </a:rPr>
              <a:t>Fix them!</a:t>
            </a:r>
            <a:endParaRPr sz="3333" b="1" dirty="0">
              <a:solidFill>
                <a:srgbClr val="333333"/>
              </a:solidFill>
            </a:endParaRPr>
          </a:p>
          <a:p>
            <a:pPr indent="-516454">
              <a:buClr>
                <a:srgbClr val="333333"/>
              </a:buClr>
              <a:buSzPts val="2500"/>
            </a:pPr>
            <a:r>
              <a:rPr lang="en-GB" sz="3333" b="1" dirty="0">
                <a:solidFill>
                  <a:srgbClr val="333333"/>
                </a:solidFill>
              </a:rPr>
              <a:t>Donate them!</a:t>
            </a:r>
            <a:endParaRPr sz="3333" b="1" dirty="0">
              <a:solidFill>
                <a:srgbClr val="333333"/>
              </a:solidFill>
            </a:endParaRPr>
          </a:p>
          <a:p>
            <a:pPr indent="-516454">
              <a:buClr>
                <a:srgbClr val="333333"/>
              </a:buClr>
              <a:buSzPts val="2500"/>
            </a:pPr>
            <a:r>
              <a:rPr lang="en-GB" sz="3333" b="1" dirty="0">
                <a:solidFill>
                  <a:srgbClr val="333333"/>
                </a:solidFill>
              </a:rPr>
              <a:t>Sell and buy second hand! </a:t>
            </a:r>
            <a:endParaRPr sz="3333" b="1" dirty="0">
              <a:solidFill>
                <a:srgbClr val="333333"/>
              </a:solidFill>
            </a:endParaRPr>
          </a:p>
          <a:p>
            <a:pPr indent="-516454">
              <a:buClr>
                <a:srgbClr val="333333"/>
              </a:buClr>
              <a:buSzPts val="2500"/>
            </a:pPr>
            <a:r>
              <a:rPr lang="en-GB" sz="3333" b="1" dirty="0">
                <a:solidFill>
                  <a:srgbClr val="333333"/>
                </a:solidFill>
              </a:rPr>
              <a:t>Recycle them!</a:t>
            </a:r>
            <a:endParaRPr sz="3333" b="1" dirty="0">
              <a:solidFill>
                <a:srgbClr val="333333"/>
              </a:solidFill>
            </a:endParaRPr>
          </a:p>
        </p:txBody>
      </p:sp>
      <p:sp>
        <p:nvSpPr>
          <p:cNvPr id="946" name="Google Shape;946;p177"/>
          <p:cNvSpPr txBox="1">
            <a:spLocks noGrp="1"/>
          </p:cNvSpPr>
          <p:nvPr>
            <p:ph type="title"/>
          </p:nvPr>
        </p:nvSpPr>
        <p:spPr>
          <a:xfrm>
            <a:off x="578567" y="650633"/>
            <a:ext cx="10895600" cy="598400"/>
          </a:xfrm>
          <a:prstGeom prst="rect">
            <a:avLst/>
          </a:prstGeom>
        </p:spPr>
        <p:txBody>
          <a:bodyPr spcFirstLastPara="1" vert="horz" wrap="square" lIns="121900" tIns="121900" rIns="121900" bIns="121900" rtlCol="0" anchor="t" anchorCtr="0">
            <a:noAutofit/>
          </a:bodyPr>
          <a:lstStyle/>
          <a:p>
            <a:r>
              <a:rPr lang="en-GB" sz="3200" b="1">
                <a:solidFill>
                  <a:srgbClr val="DB0080"/>
                </a:solidFill>
                <a:latin typeface="Montserrat"/>
                <a:ea typeface="Montserrat"/>
                <a:cs typeface="Montserrat"/>
                <a:sym typeface="Montserrat"/>
              </a:rPr>
              <a:t>What can you do to help?</a:t>
            </a:r>
            <a:endParaRPr sz="3200" b="1">
              <a:solidFill>
                <a:srgbClr val="DB0080"/>
              </a:solidFill>
              <a:latin typeface="Montserrat"/>
              <a:ea typeface="Montserrat"/>
              <a:cs typeface="Montserrat"/>
              <a:sym typeface="Montserrat"/>
            </a:endParaRPr>
          </a:p>
        </p:txBody>
      </p:sp>
      <p:pic>
        <p:nvPicPr>
          <p:cNvPr id="2" name="Picture 2" descr="Fix - Free construction and tools icons">
            <a:extLst>
              <a:ext uri="{FF2B5EF4-FFF2-40B4-BE49-F238E27FC236}">
                <a16:creationId xmlns:a16="http://schemas.microsoft.com/office/drawing/2014/main" id="{85DF82A9-22BC-ED0E-236D-1DB2EF15B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02" y="396600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onation - Free business and finance icons">
            <a:extLst>
              <a:ext uri="{FF2B5EF4-FFF2-40B4-BE49-F238E27FC236}">
                <a16:creationId xmlns:a16="http://schemas.microsoft.com/office/drawing/2014/main" id="{315B2E55-DE47-EB65-F94C-627D85AFD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733" y="391888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Free commerce and shopping icons">
            <a:extLst>
              <a:ext uri="{FF2B5EF4-FFF2-40B4-BE49-F238E27FC236}">
                <a16:creationId xmlns:a16="http://schemas.microsoft.com/office/drawing/2014/main" id="{4D31F4BC-127D-A253-A143-02608730C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5128" y="38774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Recycling symbol - Wikipedia">
            <a:extLst>
              <a:ext uri="{FF2B5EF4-FFF2-40B4-BE49-F238E27FC236}">
                <a16:creationId xmlns:a16="http://schemas.microsoft.com/office/drawing/2014/main" id="{9A269268-3962-A5BE-8891-7202526E7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0523" y="3877446"/>
            <a:ext cx="2200275"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79"/>
          <p:cNvSpPr txBox="1">
            <a:spLocks noGrp="1"/>
          </p:cNvSpPr>
          <p:nvPr>
            <p:ph type="subTitle" idx="1"/>
          </p:nvPr>
        </p:nvSpPr>
        <p:spPr>
          <a:xfrm>
            <a:off x="710400" y="6369200"/>
            <a:ext cx="10430400" cy="207200"/>
          </a:xfrm>
          <a:prstGeom prst="rect">
            <a:avLst/>
          </a:prstGeom>
        </p:spPr>
        <p:txBody>
          <a:bodyPr spcFirstLastPara="1" vert="horz" wrap="square" lIns="0" tIns="0" rIns="0" bIns="0" rtlCol="0" anchor="t" anchorCtr="0">
            <a:noAutofit/>
          </a:bodyPr>
          <a:lstStyle/>
          <a:p>
            <a:pPr marL="0" indent="0">
              <a:lnSpc>
                <a:spcPct val="115000"/>
              </a:lnSpc>
            </a:pPr>
            <a:r>
              <a:rPr lang="en-GB" sz="1267">
                <a:solidFill>
                  <a:schemeClr val="dk1"/>
                </a:solidFill>
                <a:latin typeface="Montserrat"/>
                <a:ea typeface="Montserrat"/>
                <a:cs typeface="Montserrat"/>
                <a:sym typeface="Montserrat"/>
              </a:rPr>
              <a:t>*Batteries can cause serious injury if swallowed, please keep batteries out of reach of small children and pets. You may need assistance with the safe removal of batteries from electrical items, please ask a responsible adult to help with this. </a:t>
            </a:r>
            <a:endParaRPr sz="667"/>
          </a:p>
        </p:txBody>
      </p:sp>
      <p:sp>
        <p:nvSpPr>
          <p:cNvPr id="960" name="Google Shape;960;p179"/>
          <p:cNvSpPr txBox="1">
            <a:spLocks noGrp="1"/>
          </p:cNvSpPr>
          <p:nvPr>
            <p:ph type="title"/>
          </p:nvPr>
        </p:nvSpPr>
        <p:spPr>
          <a:xfrm>
            <a:off x="578567" y="294767"/>
            <a:ext cx="10895600" cy="598400"/>
          </a:xfrm>
          <a:prstGeom prst="rect">
            <a:avLst/>
          </a:prstGeom>
        </p:spPr>
        <p:txBody>
          <a:bodyPr spcFirstLastPara="1" vert="horz" wrap="square" lIns="121900" tIns="121900" rIns="121900" bIns="121900" rtlCol="0" anchor="t" anchorCtr="0">
            <a:noAutofit/>
          </a:bodyPr>
          <a:lstStyle/>
          <a:p>
            <a:r>
              <a:rPr lang="en-GB" sz="2933" b="1" dirty="0">
                <a:solidFill>
                  <a:srgbClr val="ED008C"/>
                </a:solidFill>
                <a:latin typeface="Montserrat"/>
                <a:ea typeface="Montserrat"/>
                <a:cs typeface="Montserrat"/>
                <a:sym typeface="Montserrat"/>
              </a:rPr>
              <a:t>And never bin hidden batteries…</a:t>
            </a:r>
            <a:endParaRPr sz="2933" b="1" dirty="0">
              <a:solidFill>
                <a:srgbClr val="ED008C"/>
              </a:solidFill>
              <a:latin typeface="Montserrat"/>
              <a:ea typeface="Montserrat"/>
              <a:cs typeface="Montserrat"/>
              <a:sym typeface="Montserrat"/>
            </a:endParaRPr>
          </a:p>
        </p:txBody>
      </p:sp>
      <p:pic>
        <p:nvPicPr>
          <p:cNvPr id="962" name="Google Shape;962;p179"/>
          <p:cNvPicPr preferRelativeResize="0"/>
          <p:nvPr/>
        </p:nvPicPr>
        <p:blipFill>
          <a:blip r:embed="rId3">
            <a:alphaModFix/>
          </a:blip>
          <a:stretch>
            <a:fillRect/>
          </a:stretch>
        </p:blipFill>
        <p:spPr>
          <a:xfrm>
            <a:off x="7357800" y="828285"/>
            <a:ext cx="4161147" cy="5201433"/>
          </a:xfrm>
          <a:prstGeom prst="rect">
            <a:avLst/>
          </a:prstGeom>
          <a:ln>
            <a:noFill/>
          </a:ln>
          <a:effectLst>
            <a:outerShdw blurRad="190500" algn="tl" rotWithShape="0">
              <a:srgbClr val="000000">
                <a:alpha val="70000"/>
              </a:srgbClr>
            </a:outerShdw>
          </a:effectLst>
        </p:spPr>
      </p:pic>
      <p:sp>
        <p:nvSpPr>
          <p:cNvPr id="2" name="Google Shape;849;p165">
            <a:extLst>
              <a:ext uri="{FF2B5EF4-FFF2-40B4-BE49-F238E27FC236}">
                <a16:creationId xmlns:a16="http://schemas.microsoft.com/office/drawing/2014/main" id="{BDA1190C-5D58-9107-E5DF-794E256082D7}"/>
              </a:ext>
            </a:extLst>
          </p:cNvPr>
          <p:cNvSpPr txBox="1"/>
          <p:nvPr/>
        </p:nvSpPr>
        <p:spPr>
          <a:xfrm>
            <a:off x="55152" y="1561074"/>
            <a:ext cx="6949152" cy="2831504"/>
          </a:xfrm>
          <a:prstGeom prst="rect">
            <a:avLst/>
          </a:prstGeom>
          <a:noFill/>
          <a:ln>
            <a:noFill/>
          </a:ln>
        </p:spPr>
        <p:txBody>
          <a:bodyPr spcFirstLastPara="1" wrap="square" lIns="121900" tIns="121900" rIns="121900" bIns="121900" anchor="t" anchorCtr="0">
            <a:spAutoFit/>
          </a:bodyPr>
          <a:lstStyle/>
          <a:p>
            <a:pPr marL="457200" indent="-457200">
              <a:buFont typeface="Arial" panose="020B0604020202020204" pitchFamily="34" charset="0"/>
              <a:buChar char="•"/>
            </a:pPr>
            <a:r>
              <a:rPr lang="en-GB" sz="2800" b="1" dirty="0">
                <a:solidFill>
                  <a:srgbClr val="222222"/>
                </a:solidFill>
                <a:latin typeface="Comic Sans MS" panose="030F0702030302020204" pitchFamily="66" charset="0"/>
                <a:ea typeface="Montserrat"/>
                <a:cs typeface="Montserrat"/>
                <a:sym typeface="Montserrat"/>
              </a:rPr>
              <a:t>Remove batteries if safe</a:t>
            </a:r>
          </a:p>
          <a:p>
            <a:pPr marL="457200" indent="-457200">
              <a:buFont typeface="Arial" panose="020B0604020202020204" pitchFamily="34" charset="0"/>
              <a:buChar char="•"/>
            </a:pPr>
            <a:r>
              <a:rPr lang="en-GB" sz="2800" b="1" dirty="0">
                <a:solidFill>
                  <a:srgbClr val="222222"/>
                </a:solidFill>
                <a:latin typeface="Comic Sans MS" panose="030F0702030302020204" pitchFamily="66" charset="0"/>
                <a:ea typeface="Montserrat"/>
                <a:cs typeface="Montserrat"/>
                <a:sym typeface="Montserrat"/>
              </a:rPr>
              <a:t>Recycle batteries separately at recycle points</a:t>
            </a:r>
          </a:p>
          <a:p>
            <a:pPr marL="457200" indent="-457200">
              <a:buFont typeface="Arial" panose="020B0604020202020204" pitchFamily="34" charset="0"/>
              <a:buChar char="•"/>
            </a:pPr>
            <a:r>
              <a:rPr lang="en-GB" sz="2800" b="1" dirty="0">
                <a:solidFill>
                  <a:srgbClr val="222222"/>
                </a:solidFill>
                <a:latin typeface="Comic Sans MS" panose="030F0702030302020204" pitchFamily="66" charset="0"/>
                <a:ea typeface="Montserrat"/>
                <a:cs typeface="Montserrat"/>
                <a:sym typeface="Montserrat"/>
              </a:rPr>
              <a:t>Never put batteries in household bins</a:t>
            </a:r>
            <a:endParaRPr sz="2800" b="1" dirty="0">
              <a:solidFill>
                <a:srgbClr val="222222"/>
              </a:solidFill>
              <a:latin typeface="Comic Sans MS" panose="030F0702030302020204" pitchFamily="66" charset="0"/>
              <a:ea typeface="Montserrat"/>
              <a:cs typeface="Montserrat"/>
              <a:sym typeface="Montserrat"/>
            </a:endParaRPr>
          </a:p>
          <a:p>
            <a:pPr>
              <a:buClr>
                <a:schemeClr val="dk1"/>
              </a:buClr>
              <a:buSzPts val="1100"/>
            </a:pPr>
            <a:endParaRPr sz="2800" b="1" dirty="0">
              <a:solidFill>
                <a:srgbClr val="222222"/>
              </a:solidFill>
              <a:latin typeface="Comic Sans MS" panose="030F0702030302020204" pitchFamily="66" charset="0"/>
              <a:ea typeface="Montserrat"/>
              <a:cs typeface="Montserrat"/>
              <a:sym typeface="Montserrat"/>
            </a:endParaRPr>
          </a:p>
        </p:txBody>
      </p:sp>
      <p:pic>
        <p:nvPicPr>
          <p:cNvPr id="3" name="Picture 2" descr="Warning Icon transparent PNG - StickPNG">
            <a:extLst>
              <a:ext uri="{FF2B5EF4-FFF2-40B4-BE49-F238E27FC236}">
                <a16:creationId xmlns:a16="http://schemas.microsoft.com/office/drawing/2014/main" id="{D5311501-A96A-16E3-1574-03FD84F9E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8165" y="366049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163"/>
          <p:cNvPicPr preferRelativeResize="0"/>
          <p:nvPr/>
        </p:nvPicPr>
        <p:blipFill>
          <a:blip r:embed="rId3">
            <a:alphaModFix/>
          </a:blip>
          <a:stretch>
            <a:fillRect/>
          </a:stretch>
        </p:blipFill>
        <p:spPr>
          <a:xfrm>
            <a:off x="316089" y="1087582"/>
            <a:ext cx="8002431" cy="2905001"/>
          </a:xfrm>
          <a:prstGeom prst="rect">
            <a:avLst/>
          </a:prstGeom>
          <a:noFill/>
          <a:ln>
            <a:noFill/>
          </a:ln>
        </p:spPr>
      </p:pic>
      <p:sp>
        <p:nvSpPr>
          <p:cNvPr id="838" name="Google Shape;838;p163"/>
          <p:cNvSpPr txBox="1"/>
          <p:nvPr/>
        </p:nvSpPr>
        <p:spPr>
          <a:xfrm>
            <a:off x="316089" y="2540082"/>
            <a:ext cx="10989200" cy="4171743"/>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endParaRPr sz="4533" b="1" dirty="0">
              <a:solidFill>
                <a:schemeClr val="accent6"/>
              </a:solidFill>
              <a:latin typeface="Montserrat"/>
              <a:ea typeface="Montserrat"/>
              <a:cs typeface="Montserrat"/>
              <a:sym typeface="Montserrat"/>
            </a:endParaRPr>
          </a:p>
          <a:p>
            <a:pPr algn="ctr">
              <a:buClr>
                <a:schemeClr val="dk1"/>
              </a:buClr>
              <a:buSzPts val="1100"/>
            </a:pPr>
            <a:endParaRPr sz="3200" b="1" dirty="0">
              <a:solidFill>
                <a:schemeClr val="accent6"/>
              </a:solidFill>
              <a:latin typeface="Montserrat"/>
              <a:ea typeface="Montserrat"/>
              <a:cs typeface="Montserrat"/>
              <a:sym typeface="Montserrat"/>
            </a:endParaRPr>
          </a:p>
          <a:p>
            <a:pPr algn="ctr">
              <a:lnSpc>
                <a:spcPct val="90000"/>
              </a:lnSpc>
              <a:spcBef>
                <a:spcPts val="1333"/>
              </a:spcBef>
              <a:buClr>
                <a:schemeClr val="dk1"/>
              </a:buClr>
              <a:buSzPts val="1100"/>
            </a:pPr>
            <a:r>
              <a:rPr lang="en-GB" sz="3733" b="1" dirty="0">
                <a:solidFill>
                  <a:srgbClr val="333333"/>
                </a:solidFill>
                <a:latin typeface="Montserrat"/>
                <a:ea typeface="Montserrat"/>
                <a:cs typeface="Montserrat"/>
                <a:sym typeface="Montserrat"/>
              </a:rPr>
              <a:t>e-Waste Warriors</a:t>
            </a:r>
            <a:endParaRPr sz="3733" b="1" dirty="0">
              <a:solidFill>
                <a:srgbClr val="333333"/>
              </a:solidFill>
              <a:latin typeface="Montserrat"/>
              <a:ea typeface="Montserrat"/>
              <a:cs typeface="Montserrat"/>
              <a:sym typeface="Montserrat"/>
            </a:endParaRPr>
          </a:p>
          <a:p>
            <a:pPr algn="ctr">
              <a:lnSpc>
                <a:spcPct val="90000"/>
              </a:lnSpc>
              <a:spcBef>
                <a:spcPts val="1333"/>
              </a:spcBef>
              <a:buClr>
                <a:schemeClr val="dk1"/>
              </a:buClr>
              <a:buSzPts val="1100"/>
            </a:pPr>
            <a:r>
              <a:rPr lang="en-GB" sz="2400" dirty="0">
                <a:solidFill>
                  <a:srgbClr val="333333"/>
                </a:solidFill>
                <a:latin typeface="Montserrat"/>
                <a:ea typeface="Montserrat"/>
                <a:cs typeface="Montserrat"/>
                <a:sym typeface="Montserrat"/>
              </a:rPr>
              <a:t>Thanet Cluster</a:t>
            </a:r>
            <a:endParaRPr sz="2400" dirty="0">
              <a:solidFill>
                <a:srgbClr val="333333"/>
              </a:solidFill>
              <a:latin typeface="Montserrat"/>
              <a:ea typeface="Montserrat"/>
              <a:cs typeface="Montserrat"/>
              <a:sym typeface="Montserrat"/>
            </a:endParaRPr>
          </a:p>
          <a:p>
            <a:pPr algn="ctr">
              <a:lnSpc>
                <a:spcPct val="90000"/>
              </a:lnSpc>
              <a:spcBef>
                <a:spcPts val="1333"/>
              </a:spcBef>
              <a:buClr>
                <a:schemeClr val="dk1"/>
              </a:buClr>
              <a:buSzPts val="1100"/>
            </a:pPr>
            <a:r>
              <a:rPr lang="en-GB" sz="2400" dirty="0">
                <a:solidFill>
                  <a:srgbClr val="333333"/>
                </a:solidFill>
                <a:latin typeface="Montserrat"/>
                <a:ea typeface="Montserrat"/>
                <a:cs typeface="Montserrat"/>
                <a:sym typeface="Montserrat"/>
              </a:rPr>
              <a:t>19</a:t>
            </a:r>
            <a:r>
              <a:rPr lang="en-GB" sz="2400" baseline="30000" dirty="0">
                <a:solidFill>
                  <a:srgbClr val="333333"/>
                </a:solidFill>
                <a:latin typeface="Montserrat"/>
                <a:ea typeface="Montserrat"/>
                <a:cs typeface="Montserrat"/>
                <a:sym typeface="Montserrat"/>
              </a:rPr>
              <a:t>th</a:t>
            </a:r>
            <a:r>
              <a:rPr lang="en-GB" sz="2400" dirty="0">
                <a:solidFill>
                  <a:srgbClr val="333333"/>
                </a:solidFill>
                <a:latin typeface="Montserrat"/>
                <a:ea typeface="Montserrat"/>
                <a:cs typeface="Montserrat"/>
                <a:sym typeface="Montserrat"/>
              </a:rPr>
              <a:t> January to 13</a:t>
            </a:r>
            <a:r>
              <a:rPr lang="en-GB" sz="2400" baseline="30000" dirty="0">
                <a:solidFill>
                  <a:srgbClr val="333333"/>
                </a:solidFill>
                <a:latin typeface="Montserrat"/>
                <a:ea typeface="Montserrat"/>
                <a:cs typeface="Montserrat"/>
                <a:sym typeface="Montserrat"/>
              </a:rPr>
              <a:t>th</a:t>
            </a:r>
            <a:r>
              <a:rPr lang="en-GB" sz="2400" dirty="0">
                <a:solidFill>
                  <a:srgbClr val="333333"/>
                </a:solidFill>
                <a:latin typeface="Montserrat"/>
                <a:ea typeface="Montserrat"/>
                <a:cs typeface="Montserrat"/>
                <a:sym typeface="Montserrat"/>
              </a:rPr>
              <a:t> February 2026</a:t>
            </a:r>
            <a:endParaRPr sz="2400" dirty="0">
              <a:solidFill>
                <a:srgbClr val="333333"/>
              </a:solidFill>
              <a:latin typeface="Montserrat"/>
              <a:ea typeface="Montserrat"/>
              <a:cs typeface="Montserrat"/>
              <a:sym typeface="Montserrat"/>
            </a:endParaRPr>
          </a:p>
          <a:p>
            <a:pPr algn="ctr">
              <a:lnSpc>
                <a:spcPct val="90000"/>
              </a:lnSpc>
              <a:spcBef>
                <a:spcPts val="1333"/>
              </a:spcBef>
              <a:buClr>
                <a:schemeClr val="dk1"/>
              </a:buClr>
              <a:buSzPts val="1100"/>
            </a:pPr>
            <a:endParaRPr sz="2667" dirty="0">
              <a:solidFill>
                <a:srgbClr val="333333"/>
              </a:solidFill>
              <a:latin typeface="Montserrat"/>
              <a:ea typeface="Montserrat"/>
              <a:cs typeface="Montserrat"/>
              <a:sym typeface="Montserrat"/>
            </a:endParaRPr>
          </a:p>
          <a:p>
            <a:pPr algn="ctr">
              <a:lnSpc>
                <a:spcPct val="90000"/>
              </a:lnSpc>
              <a:spcBef>
                <a:spcPts val="1333"/>
              </a:spcBef>
              <a:buClr>
                <a:schemeClr val="dk1"/>
              </a:buClr>
              <a:buSzPts val="1100"/>
            </a:pPr>
            <a:endParaRPr sz="2533" dirty="0">
              <a:solidFill>
                <a:schemeClr val="accent6"/>
              </a:solidFill>
              <a:latin typeface="Montserrat"/>
              <a:ea typeface="Montserrat"/>
              <a:cs typeface="Montserrat"/>
              <a:sym typeface="Montserrat"/>
            </a:endParaRPr>
          </a:p>
        </p:txBody>
      </p:sp>
      <p:pic>
        <p:nvPicPr>
          <p:cNvPr id="3" name="Picture 2" descr="A red and white sign with a horse&#10;&#10;AI-generated content may be incorrect.">
            <a:extLst>
              <a:ext uri="{FF2B5EF4-FFF2-40B4-BE49-F238E27FC236}">
                <a16:creationId xmlns:a16="http://schemas.microsoft.com/office/drawing/2014/main" id="{29523F54-0C6E-4DE3-EC78-651CDA864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036" y="1519628"/>
            <a:ext cx="3132926" cy="2040908"/>
          </a:xfrm>
          <a:prstGeom prst="rect">
            <a:avLst/>
          </a:prstGeom>
        </p:spPr>
      </p:pic>
      <p:sp>
        <p:nvSpPr>
          <p:cNvPr id="4" name="TextBox 3">
            <a:extLst>
              <a:ext uri="{FF2B5EF4-FFF2-40B4-BE49-F238E27FC236}">
                <a16:creationId xmlns:a16="http://schemas.microsoft.com/office/drawing/2014/main" id="{1866B8E7-7A04-954A-5218-59B807DE1D8F}"/>
              </a:ext>
            </a:extLst>
          </p:cNvPr>
          <p:cNvSpPr txBox="1"/>
          <p:nvPr/>
        </p:nvSpPr>
        <p:spPr>
          <a:xfrm>
            <a:off x="316089" y="3992583"/>
            <a:ext cx="3344299" cy="1754326"/>
          </a:xfrm>
          <a:prstGeom prst="rect">
            <a:avLst/>
          </a:prstGeom>
          <a:noFill/>
        </p:spPr>
        <p:txBody>
          <a:bodyPr wrap="square" rtlCol="0">
            <a:spAutoFit/>
          </a:bodyPr>
          <a:lstStyle/>
          <a:p>
            <a:r>
              <a:rPr lang="en-GB" dirty="0">
                <a:latin typeface="Montserrat" pitchFamily="2" charset="0"/>
              </a:rPr>
              <a:t>Rich Izzard​</a:t>
            </a:r>
          </a:p>
          <a:p>
            <a:endParaRPr lang="en-GB" dirty="0">
              <a:latin typeface="Montserrat" pitchFamily="2" charset="0"/>
            </a:endParaRPr>
          </a:p>
          <a:p>
            <a:r>
              <a:rPr lang="en-GB" dirty="0">
                <a:latin typeface="Montserrat" pitchFamily="2" charset="0"/>
              </a:rPr>
              <a:t>Senior Circular Economy Officer​</a:t>
            </a:r>
          </a:p>
          <a:p>
            <a:endParaRPr lang="en-GB" dirty="0">
              <a:latin typeface="Montserrat" pitchFamily="2" charset="0"/>
            </a:endParaRPr>
          </a:p>
          <a:p>
            <a:r>
              <a:rPr lang="en-GB" dirty="0">
                <a:latin typeface="Montserrat" pitchFamily="2" charset="0"/>
              </a:rPr>
              <a:t>Kent County Council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82"/>
          <p:cNvSpPr txBox="1">
            <a:spLocks noGrp="1"/>
          </p:cNvSpPr>
          <p:nvPr>
            <p:ph type="title"/>
          </p:nvPr>
        </p:nvSpPr>
        <p:spPr>
          <a:xfrm>
            <a:off x="13133" y="2862600"/>
            <a:ext cx="12192000" cy="860400"/>
          </a:xfrm>
          <a:prstGeom prst="rect">
            <a:avLst/>
          </a:prstGeom>
        </p:spPr>
        <p:txBody>
          <a:bodyPr spcFirstLastPara="1" vert="horz" wrap="square" lIns="121900" tIns="121900" rIns="121900" bIns="121900" rtlCol="0" anchor="t" anchorCtr="0">
            <a:noAutofit/>
          </a:bodyPr>
          <a:lstStyle/>
          <a:p>
            <a:r>
              <a:rPr lang="en-GB" b="1" dirty="0">
                <a:latin typeface="Montserrat"/>
                <a:ea typeface="Montserrat"/>
                <a:cs typeface="Montserrat"/>
                <a:sym typeface="Montserrat"/>
              </a:rPr>
              <a:t>Help your school in e-Waste Warriors</a:t>
            </a:r>
            <a:endParaRPr b="1" dirty="0">
              <a:latin typeface="Montserrat"/>
              <a:ea typeface="Montserrat"/>
              <a:cs typeface="Montserrat"/>
              <a:sym typeface="Montserrat"/>
            </a:endParaRPr>
          </a:p>
          <a:p>
            <a:pPr algn="l"/>
            <a:endParaRPr sz="3333" dirty="0"/>
          </a:p>
        </p:txBody>
      </p:sp>
      <p:sp>
        <p:nvSpPr>
          <p:cNvPr id="982" name="Google Shape;982;p182"/>
          <p:cNvSpPr txBox="1">
            <a:spLocks noGrp="1"/>
          </p:cNvSpPr>
          <p:nvPr>
            <p:ph type="subTitle" idx="1"/>
          </p:nvPr>
        </p:nvSpPr>
        <p:spPr>
          <a:xfrm>
            <a:off x="228300" y="6501000"/>
            <a:ext cx="11981200" cy="114000"/>
          </a:xfrm>
          <a:prstGeom prst="rect">
            <a:avLst/>
          </a:prstGeom>
        </p:spPr>
        <p:txBody>
          <a:bodyPr spcFirstLastPara="1" vert="horz" wrap="square" lIns="0" tIns="0" rIns="0" bIns="0" rtlCol="0" anchor="t" anchorCtr="0">
            <a:noAutofit/>
          </a:bodyPr>
          <a:lstStyle/>
          <a:p>
            <a:pPr marL="0" inden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87"/>
          <p:cNvSpPr txBox="1"/>
          <p:nvPr/>
        </p:nvSpPr>
        <p:spPr>
          <a:xfrm>
            <a:off x="224267" y="374600"/>
            <a:ext cx="11131200" cy="1020000"/>
          </a:xfrm>
          <a:prstGeom prst="rect">
            <a:avLst/>
          </a:prstGeom>
          <a:noFill/>
          <a:ln>
            <a:noFill/>
          </a:ln>
        </p:spPr>
        <p:txBody>
          <a:bodyPr spcFirstLastPara="1" wrap="square" lIns="121900" tIns="121900" rIns="121900" bIns="121900" anchor="t" anchorCtr="0">
            <a:noAutofit/>
          </a:bodyPr>
          <a:lstStyle/>
          <a:p>
            <a:r>
              <a:rPr lang="en-GB" sz="3200" b="1" dirty="0">
                <a:solidFill>
                  <a:srgbClr val="DB0080"/>
                </a:solidFill>
                <a:latin typeface="Montserrat"/>
                <a:ea typeface="Montserrat"/>
                <a:cs typeface="Montserrat"/>
                <a:sym typeface="Montserrat"/>
              </a:rPr>
              <a:t>Activity time: e-Waste Warriors</a:t>
            </a:r>
            <a:endParaRPr sz="3200" b="1" dirty="0">
              <a:solidFill>
                <a:srgbClr val="DB0080"/>
              </a:solidFill>
              <a:latin typeface="Montserrat"/>
              <a:ea typeface="Montserrat"/>
              <a:cs typeface="Montserrat"/>
              <a:sym typeface="Montserrat"/>
            </a:endParaRPr>
          </a:p>
        </p:txBody>
      </p:sp>
      <p:sp>
        <p:nvSpPr>
          <p:cNvPr id="1015" name="Google Shape;1015;p187"/>
          <p:cNvSpPr txBox="1"/>
          <p:nvPr/>
        </p:nvSpPr>
        <p:spPr>
          <a:xfrm>
            <a:off x="681200" y="1105867"/>
            <a:ext cx="11131200" cy="4992400"/>
          </a:xfrm>
          <a:prstGeom prst="rect">
            <a:avLst/>
          </a:prstGeom>
          <a:noFill/>
          <a:ln>
            <a:noFill/>
          </a:ln>
        </p:spPr>
        <p:txBody>
          <a:bodyPr spcFirstLastPara="1" wrap="square" lIns="121900" tIns="121900" rIns="121900" bIns="121900" anchor="t" anchorCtr="0">
            <a:noAutofit/>
          </a:bodyPr>
          <a:lstStyle/>
          <a:p>
            <a:pPr>
              <a:lnSpc>
                <a:spcPct val="150000"/>
              </a:lnSpc>
            </a:pPr>
            <a:r>
              <a:rPr lang="en-GB" dirty="0">
                <a:solidFill>
                  <a:schemeClr val="dk1"/>
                </a:solidFill>
                <a:latin typeface="Montserrat"/>
                <a:ea typeface="Montserrat"/>
                <a:cs typeface="Montserrat"/>
                <a:sym typeface="Montserrat"/>
              </a:rPr>
              <a:t>We’re encouraging students to hunt for old electricals buried deep in drawers and cupboards. </a:t>
            </a:r>
            <a:endParaRPr sz="3200" dirty="0">
              <a:solidFill>
                <a:schemeClr val="dk1"/>
              </a:solidFill>
              <a:latin typeface="Montserrat"/>
              <a:ea typeface="Montserrat"/>
              <a:cs typeface="Montserrat"/>
              <a:sym typeface="Montserrat"/>
            </a:endParaRPr>
          </a:p>
          <a:p>
            <a:pPr>
              <a:lnSpc>
                <a:spcPct val="115000"/>
              </a:lnSpc>
            </a:pPr>
            <a:endParaRPr sz="1600" dirty="0">
              <a:solidFill>
                <a:srgbClr val="434343"/>
              </a:solidFill>
              <a:latin typeface="Montserrat"/>
              <a:ea typeface="Montserrat"/>
              <a:cs typeface="Montserrat"/>
              <a:sym typeface="Montserrat"/>
            </a:endParaRPr>
          </a:p>
        </p:txBody>
      </p:sp>
      <p:sp>
        <p:nvSpPr>
          <p:cNvPr id="1017" name="Google Shape;1017;p187"/>
          <p:cNvSpPr txBox="1"/>
          <p:nvPr/>
        </p:nvSpPr>
        <p:spPr>
          <a:xfrm>
            <a:off x="681200" y="1491000"/>
            <a:ext cx="6596776" cy="4992400"/>
          </a:xfrm>
          <a:prstGeom prst="rect">
            <a:avLst/>
          </a:prstGeom>
          <a:noFill/>
          <a:ln>
            <a:noFill/>
          </a:ln>
        </p:spPr>
        <p:txBody>
          <a:bodyPr spcFirstLastPara="1" wrap="square" lIns="121900" tIns="121900" rIns="121900" bIns="121900" anchor="t" anchorCtr="0">
            <a:noAutofit/>
          </a:bodyPr>
          <a:lstStyle/>
          <a:p>
            <a:pPr>
              <a:lnSpc>
                <a:spcPct val="150000"/>
              </a:lnSpc>
            </a:pPr>
            <a:endParaRPr sz="1533" dirty="0">
              <a:solidFill>
                <a:schemeClr val="dk1"/>
              </a:solidFill>
              <a:latin typeface="Montserrat"/>
              <a:ea typeface="Montserrat"/>
              <a:cs typeface="Montserrat"/>
              <a:sym typeface="Montserrat"/>
            </a:endParaRPr>
          </a:p>
          <a:p>
            <a:pPr marL="609585" indent="-402157">
              <a:lnSpc>
                <a:spcPct val="150000"/>
              </a:lnSpc>
              <a:buClr>
                <a:schemeClr val="dk1"/>
              </a:buClr>
              <a:buSzPts val="1150"/>
              <a:buFont typeface="Montserrat Light"/>
              <a:buAutoNum type="arabicPeriod"/>
            </a:pPr>
            <a:r>
              <a:rPr lang="en-GB" sz="2800" b="1" dirty="0">
                <a:solidFill>
                  <a:srgbClr val="DB0080"/>
                </a:solidFill>
                <a:latin typeface="Montserrat"/>
                <a:ea typeface="Montserrat"/>
                <a:cs typeface="Montserrat"/>
                <a:sym typeface="Montserrat"/>
              </a:rPr>
              <a:t>Collect </a:t>
            </a:r>
            <a:r>
              <a:rPr lang="en-GB" sz="2800" dirty="0">
                <a:solidFill>
                  <a:schemeClr val="dk1"/>
                </a:solidFill>
                <a:latin typeface="Montserrat"/>
                <a:ea typeface="Montserrat"/>
                <a:cs typeface="Montserrat"/>
                <a:sym typeface="Montserrat"/>
              </a:rPr>
              <a:t>- Ask a grown-up to help you </a:t>
            </a:r>
          </a:p>
          <a:p>
            <a:pPr marL="609585" indent="-402157">
              <a:lnSpc>
                <a:spcPct val="150000"/>
              </a:lnSpc>
              <a:buClr>
                <a:schemeClr val="dk1"/>
              </a:buClr>
              <a:buSzPts val="1150"/>
              <a:buFont typeface="Montserrat Light"/>
              <a:buAutoNum type="arabicPeriod"/>
            </a:pPr>
            <a:r>
              <a:rPr lang="en-GB" sz="2800" b="1" dirty="0">
                <a:solidFill>
                  <a:srgbClr val="DB0080"/>
                </a:solidFill>
                <a:latin typeface="Montserrat"/>
                <a:ea typeface="Montserrat"/>
                <a:cs typeface="Montserrat"/>
                <a:sym typeface="Montserrat"/>
              </a:rPr>
              <a:t>Check</a:t>
            </a:r>
            <a:r>
              <a:rPr lang="en-GB" sz="2800" dirty="0">
                <a:solidFill>
                  <a:schemeClr val="dk1"/>
                </a:solidFill>
                <a:latin typeface="Montserrat"/>
                <a:ea typeface="Montserrat"/>
                <a:cs typeface="Montserrat"/>
                <a:sym typeface="Montserrat"/>
              </a:rPr>
              <a:t> -  Test them and remove batteries </a:t>
            </a:r>
            <a:endParaRPr sz="2800" dirty="0">
              <a:solidFill>
                <a:schemeClr val="dk1"/>
              </a:solidFill>
              <a:latin typeface="Montserrat"/>
              <a:ea typeface="Montserrat"/>
              <a:cs typeface="Montserrat"/>
              <a:sym typeface="Montserrat"/>
            </a:endParaRPr>
          </a:p>
          <a:p>
            <a:pPr marL="609585" indent="-402157">
              <a:lnSpc>
                <a:spcPct val="150000"/>
              </a:lnSpc>
              <a:buClr>
                <a:schemeClr val="dk1"/>
              </a:buClr>
              <a:buSzPts val="1150"/>
              <a:buFont typeface="Montserrat Light"/>
              <a:buAutoNum type="arabicPeriod"/>
            </a:pPr>
            <a:r>
              <a:rPr lang="en-GB" sz="2800" b="1" dirty="0">
                <a:solidFill>
                  <a:srgbClr val="DB0080"/>
                </a:solidFill>
                <a:latin typeface="Montserrat"/>
                <a:ea typeface="Montserrat"/>
                <a:cs typeface="Montserrat"/>
                <a:sym typeface="Montserrat"/>
              </a:rPr>
              <a:t>Recycle them </a:t>
            </a:r>
            <a:r>
              <a:rPr lang="en-GB" sz="2800" dirty="0">
                <a:solidFill>
                  <a:schemeClr val="dk1"/>
                </a:solidFill>
                <a:latin typeface="Montserrat"/>
                <a:ea typeface="Montserrat"/>
                <a:cs typeface="Montserrat"/>
                <a:sym typeface="Montserrat"/>
              </a:rPr>
              <a:t>– Place them in the pink recycling or donation bin </a:t>
            </a:r>
            <a:endParaRPr sz="2800" dirty="0">
              <a:solidFill>
                <a:schemeClr val="dk1"/>
              </a:solidFill>
              <a:latin typeface="Montserrat"/>
              <a:ea typeface="Montserrat"/>
              <a:cs typeface="Montserrat"/>
              <a:sym typeface="Montserrat"/>
            </a:endParaRPr>
          </a:p>
          <a:p>
            <a:pPr>
              <a:lnSpc>
                <a:spcPct val="150000"/>
              </a:lnSpc>
            </a:pPr>
            <a:endParaRPr sz="1533" dirty="0">
              <a:solidFill>
                <a:schemeClr val="dk1"/>
              </a:solidFill>
              <a:latin typeface="Montserrat"/>
              <a:ea typeface="Montserrat"/>
              <a:cs typeface="Montserrat"/>
              <a:sym typeface="Montserrat"/>
            </a:endParaRPr>
          </a:p>
          <a:p>
            <a:pPr marL="609585">
              <a:lnSpc>
                <a:spcPct val="115000"/>
              </a:lnSpc>
            </a:pPr>
            <a:endParaRPr sz="2267" dirty="0">
              <a:solidFill>
                <a:srgbClr val="DB0080"/>
              </a:solidFill>
              <a:latin typeface="Montserrat"/>
              <a:ea typeface="Montserrat"/>
              <a:cs typeface="Montserrat"/>
              <a:sym typeface="Montserrat"/>
            </a:endParaRPr>
          </a:p>
          <a:p>
            <a:pPr>
              <a:lnSpc>
                <a:spcPct val="115000"/>
              </a:lnSpc>
            </a:pPr>
            <a:endParaRPr sz="1733" dirty="0">
              <a:solidFill>
                <a:srgbClr val="434343"/>
              </a:solidFill>
              <a:latin typeface="Montserrat"/>
              <a:ea typeface="Montserrat"/>
              <a:cs typeface="Montserrat"/>
              <a:sym typeface="Montserrat"/>
            </a:endParaRPr>
          </a:p>
        </p:txBody>
      </p:sp>
      <p:pic>
        <p:nvPicPr>
          <p:cNvPr id="3" name="Picture 2" descr="A pink trash cans on a sidewalk&#10;&#10;AI-generated content may be incorrect.">
            <a:extLst>
              <a:ext uri="{FF2B5EF4-FFF2-40B4-BE49-F238E27FC236}">
                <a16:creationId xmlns:a16="http://schemas.microsoft.com/office/drawing/2014/main" id="{B6174837-F0DB-E9BF-1CE9-31D7EC595510}"/>
              </a:ext>
            </a:extLst>
          </p:cNvPr>
          <p:cNvPicPr>
            <a:picLocks noChangeAspect="1"/>
          </p:cNvPicPr>
          <p:nvPr/>
        </p:nvPicPr>
        <p:blipFill>
          <a:blip r:embed="rId3">
            <a:extLst>
              <a:ext uri="{28A0092B-C50C-407E-A947-70E740481C1C}">
                <a14:useLocalDpi xmlns:a14="http://schemas.microsoft.com/office/drawing/2010/main" val="0"/>
              </a:ext>
            </a:extLst>
          </a:blip>
          <a:srcRect l="12383"/>
          <a:stretch/>
        </p:blipFill>
        <p:spPr>
          <a:xfrm>
            <a:off x="7377276" y="2125867"/>
            <a:ext cx="4315913" cy="3694421"/>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3">
          <a:extLst>
            <a:ext uri="{FF2B5EF4-FFF2-40B4-BE49-F238E27FC236}">
              <a16:creationId xmlns:a16="http://schemas.microsoft.com/office/drawing/2014/main" id="{008D8202-5505-D8CD-0EEA-26F785488B31}"/>
            </a:ext>
          </a:extLst>
        </p:cNvPr>
        <p:cNvGrpSpPr/>
        <p:nvPr/>
      </p:nvGrpSpPr>
      <p:grpSpPr>
        <a:xfrm>
          <a:off x="0" y="0"/>
          <a:ext cx="0" cy="0"/>
          <a:chOff x="0" y="0"/>
          <a:chExt cx="0" cy="0"/>
        </a:xfrm>
      </p:grpSpPr>
      <p:sp>
        <p:nvSpPr>
          <p:cNvPr id="1014" name="Google Shape;1014;p187">
            <a:extLst>
              <a:ext uri="{FF2B5EF4-FFF2-40B4-BE49-F238E27FC236}">
                <a16:creationId xmlns:a16="http://schemas.microsoft.com/office/drawing/2014/main" id="{0FF2FE79-93D2-CDC6-6704-6A26EB3C03C4}"/>
              </a:ext>
            </a:extLst>
          </p:cNvPr>
          <p:cNvSpPr txBox="1"/>
          <p:nvPr/>
        </p:nvSpPr>
        <p:spPr>
          <a:xfrm>
            <a:off x="224267" y="374600"/>
            <a:ext cx="11131200" cy="1020000"/>
          </a:xfrm>
          <a:prstGeom prst="rect">
            <a:avLst/>
          </a:prstGeom>
          <a:noFill/>
          <a:ln>
            <a:noFill/>
          </a:ln>
        </p:spPr>
        <p:txBody>
          <a:bodyPr spcFirstLastPara="1" wrap="square" lIns="121900" tIns="121900" rIns="121900" bIns="121900" anchor="t" anchorCtr="0">
            <a:noAutofit/>
          </a:bodyPr>
          <a:lstStyle/>
          <a:p>
            <a:r>
              <a:rPr lang="en-GB" sz="3200" b="1" dirty="0">
                <a:solidFill>
                  <a:srgbClr val="DB0080"/>
                </a:solidFill>
                <a:latin typeface="Montserrat"/>
                <a:ea typeface="Montserrat"/>
                <a:cs typeface="Montserrat"/>
                <a:sym typeface="Montserrat"/>
              </a:rPr>
              <a:t>The Competitions!</a:t>
            </a:r>
            <a:endParaRPr sz="3200" b="1" dirty="0">
              <a:solidFill>
                <a:srgbClr val="DB0080"/>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670AA988-91C4-BCA1-4F7D-BB98A7A24D2B}"/>
              </a:ext>
            </a:extLst>
          </p:cNvPr>
          <p:cNvPicPr>
            <a:picLocks noChangeAspect="1"/>
          </p:cNvPicPr>
          <p:nvPr/>
        </p:nvPicPr>
        <p:blipFill>
          <a:blip r:embed="rId3"/>
          <a:stretch>
            <a:fillRect/>
          </a:stretch>
        </p:blipFill>
        <p:spPr>
          <a:xfrm>
            <a:off x="7260810" y="374600"/>
            <a:ext cx="4209441" cy="5931788"/>
          </a:xfrm>
          <a:prstGeom prst="rect">
            <a:avLst/>
          </a:prstGeom>
          <a:ln>
            <a:noFill/>
          </a:ln>
          <a:effectLst>
            <a:outerShdw blurRad="190500" algn="tl" rotWithShape="0">
              <a:srgbClr val="000000">
                <a:alpha val="70000"/>
              </a:srgbClr>
            </a:outerShdw>
          </a:effectLst>
        </p:spPr>
      </p:pic>
      <p:sp>
        <p:nvSpPr>
          <p:cNvPr id="2" name="Google Shape;945;p177">
            <a:extLst>
              <a:ext uri="{FF2B5EF4-FFF2-40B4-BE49-F238E27FC236}">
                <a16:creationId xmlns:a16="http://schemas.microsoft.com/office/drawing/2014/main" id="{FFC59F24-1C84-41F1-95F8-6E1989C7F57D}"/>
              </a:ext>
            </a:extLst>
          </p:cNvPr>
          <p:cNvSpPr txBox="1">
            <a:spLocks noGrp="1"/>
          </p:cNvSpPr>
          <p:nvPr>
            <p:ph type="body" idx="2"/>
          </p:nvPr>
        </p:nvSpPr>
        <p:spPr>
          <a:xfrm>
            <a:off x="410853" y="1620844"/>
            <a:ext cx="6122960" cy="3616312"/>
          </a:xfrm>
          <a:prstGeom prst="rect">
            <a:avLst/>
          </a:prstGeom>
        </p:spPr>
        <p:txBody>
          <a:bodyPr spcFirstLastPara="1" vert="horz" wrap="square" lIns="121900" tIns="121900" rIns="121900" bIns="121900" rtlCol="0" anchor="t" anchorCtr="0">
            <a:noAutofit/>
          </a:bodyPr>
          <a:lstStyle/>
          <a:p>
            <a:pPr marL="93131" indent="0">
              <a:buClr>
                <a:srgbClr val="333333"/>
              </a:buClr>
              <a:buSzPts val="2500"/>
              <a:buNone/>
            </a:pPr>
            <a:r>
              <a:rPr lang="en-GB" sz="3333" b="1" dirty="0">
                <a:solidFill>
                  <a:srgbClr val="333333"/>
                </a:solidFill>
              </a:rPr>
              <a:t>Working as a group of  schools in Thanet</a:t>
            </a:r>
            <a:endParaRPr sz="3333" b="1" dirty="0">
              <a:solidFill>
                <a:srgbClr val="333333"/>
              </a:solidFill>
            </a:endParaRPr>
          </a:p>
          <a:p>
            <a:pPr marL="0" indent="0">
              <a:buNone/>
            </a:pPr>
            <a:endParaRPr sz="3333" b="1" dirty="0">
              <a:solidFill>
                <a:srgbClr val="333333"/>
              </a:solidFill>
            </a:endParaRPr>
          </a:p>
          <a:p>
            <a:pPr marL="93131" indent="0">
              <a:buClr>
                <a:srgbClr val="333333"/>
              </a:buClr>
              <a:buSzPts val="2500"/>
              <a:buNone/>
            </a:pPr>
            <a:r>
              <a:rPr lang="en-GB" sz="3333" b="1" dirty="0">
                <a:solidFill>
                  <a:srgbClr val="333333"/>
                </a:solidFill>
              </a:rPr>
              <a:t>Most weight of recycled electricals wins £200 of vouchers! </a:t>
            </a:r>
            <a:endParaRPr sz="3333" b="1" dirty="0">
              <a:solidFill>
                <a:srgbClr val="333333"/>
              </a:solidFill>
            </a:endParaRPr>
          </a:p>
          <a:p>
            <a:pPr indent="0">
              <a:buNone/>
            </a:pPr>
            <a:endParaRPr sz="3333" b="1" dirty="0">
              <a:solidFill>
                <a:srgbClr val="333333"/>
              </a:solidFill>
            </a:endParaRPr>
          </a:p>
        </p:txBody>
      </p:sp>
    </p:spTree>
    <p:extLst>
      <p:ext uri="{BB962C8B-B14F-4D97-AF65-F5344CB8AC3E}">
        <p14:creationId xmlns:p14="http://schemas.microsoft.com/office/powerpoint/2010/main" val="315887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FEC452-870F-3ABD-5703-F42C59494BE0}"/>
              </a:ext>
            </a:extLst>
          </p:cNvPr>
          <p:cNvSpPr>
            <a:spLocks noGrp="1"/>
          </p:cNvSpPr>
          <p:nvPr>
            <p:ph type="subTitle" idx="1"/>
          </p:nvPr>
        </p:nvSpPr>
        <p:spPr/>
        <p:txBody>
          <a:bodyPr/>
          <a:lstStyle/>
          <a:p>
            <a:endParaRPr lang="en-GB"/>
          </a:p>
        </p:txBody>
      </p:sp>
      <p:sp>
        <p:nvSpPr>
          <p:cNvPr id="3" name="Title 2">
            <a:extLst>
              <a:ext uri="{FF2B5EF4-FFF2-40B4-BE49-F238E27FC236}">
                <a16:creationId xmlns:a16="http://schemas.microsoft.com/office/drawing/2014/main" id="{857B9413-809B-3B2D-768B-573665FE1A25}"/>
              </a:ext>
            </a:extLst>
          </p:cNvPr>
          <p:cNvSpPr>
            <a:spLocks noGrp="1"/>
          </p:cNvSpPr>
          <p:nvPr>
            <p:ph type="title"/>
          </p:nvPr>
        </p:nvSpPr>
        <p:spPr/>
        <p:txBody>
          <a:bodyPr/>
          <a:lstStyle/>
          <a:p>
            <a:endParaRPr lang="en-GB"/>
          </a:p>
        </p:txBody>
      </p:sp>
      <p:sp>
        <p:nvSpPr>
          <p:cNvPr id="4" name="Text Placeholder 3">
            <a:extLst>
              <a:ext uri="{FF2B5EF4-FFF2-40B4-BE49-F238E27FC236}">
                <a16:creationId xmlns:a16="http://schemas.microsoft.com/office/drawing/2014/main" id="{85E80A09-70A3-7BF8-CB4B-C675A113B412}"/>
              </a:ext>
            </a:extLst>
          </p:cNvPr>
          <p:cNvSpPr>
            <a:spLocks noGrp="1"/>
          </p:cNvSpPr>
          <p:nvPr>
            <p:ph type="body" idx="2"/>
          </p:nvPr>
        </p:nvSpPr>
        <p:spPr/>
        <p:txBody>
          <a:bodyPr/>
          <a:lstStyle/>
          <a:p>
            <a:endParaRPr lang="en-GB"/>
          </a:p>
        </p:txBody>
      </p:sp>
      <p:pic>
        <p:nvPicPr>
          <p:cNvPr id="5" name="Online Media 4" title="Recycle Your Electricals - Hypnocat's hypnotic new track">
            <a:hlinkClick r:id="" action="ppaction://media"/>
            <a:extLst>
              <a:ext uri="{FF2B5EF4-FFF2-40B4-BE49-F238E27FC236}">
                <a16:creationId xmlns:a16="http://schemas.microsoft.com/office/drawing/2014/main" id="{D1576423-01DC-B661-2738-633EEB5FA93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109776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3">
          <a:extLst>
            <a:ext uri="{FF2B5EF4-FFF2-40B4-BE49-F238E27FC236}">
              <a16:creationId xmlns:a16="http://schemas.microsoft.com/office/drawing/2014/main" id="{B1485AA1-C7F2-0681-CAEE-9145CF6F863E}"/>
            </a:ext>
          </a:extLst>
        </p:cNvPr>
        <p:cNvGrpSpPr/>
        <p:nvPr/>
      </p:nvGrpSpPr>
      <p:grpSpPr>
        <a:xfrm>
          <a:off x="0" y="0"/>
          <a:ext cx="0" cy="0"/>
          <a:chOff x="0" y="0"/>
          <a:chExt cx="0" cy="0"/>
        </a:xfrm>
      </p:grpSpPr>
      <p:sp>
        <p:nvSpPr>
          <p:cNvPr id="1014" name="Google Shape;1014;p187">
            <a:extLst>
              <a:ext uri="{FF2B5EF4-FFF2-40B4-BE49-F238E27FC236}">
                <a16:creationId xmlns:a16="http://schemas.microsoft.com/office/drawing/2014/main" id="{D1BB8373-B46F-9FD4-2815-121A82CFF0F0}"/>
              </a:ext>
            </a:extLst>
          </p:cNvPr>
          <p:cNvSpPr txBox="1"/>
          <p:nvPr/>
        </p:nvSpPr>
        <p:spPr>
          <a:xfrm>
            <a:off x="224267" y="374600"/>
            <a:ext cx="11131200" cy="1020000"/>
          </a:xfrm>
          <a:prstGeom prst="rect">
            <a:avLst/>
          </a:prstGeom>
          <a:noFill/>
          <a:ln>
            <a:noFill/>
          </a:ln>
        </p:spPr>
        <p:txBody>
          <a:bodyPr spcFirstLastPara="1" wrap="square" lIns="121900" tIns="121900" rIns="121900" bIns="121900" anchor="t" anchorCtr="0">
            <a:noAutofit/>
          </a:bodyPr>
          <a:lstStyle/>
          <a:p>
            <a:r>
              <a:rPr lang="en-GB" sz="3200" b="1" dirty="0">
                <a:solidFill>
                  <a:srgbClr val="DB0080"/>
                </a:solidFill>
                <a:latin typeface="Montserrat"/>
                <a:ea typeface="Montserrat"/>
                <a:cs typeface="Montserrat"/>
                <a:sym typeface="Montserrat"/>
              </a:rPr>
              <a:t>Team Repair activities</a:t>
            </a:r>
            <a:endParaRPr sz="3200" b="1" dirty="0">
              <a:solidFill>
                <a:srgbClr val="DB0080"/>
              </a:solidFill>
              <a:latin typeface="Montserrat"/>
              <a:ea typeface="Montserrat"/>
              <a:cs typeface="Montserrat"/>
              <a:sym typeface="Montserrat"/>
            </a:endParaRPr>
          </a:p>
        </p:txBody>
      </p:sp>
      <p:sp>
        <p:nvSpPr>
          <p:cNvPr id="2" name="Google Shape;945;p177">
            <a:extLst>
              <a:ext uri="{FF2B5EF4-FFF2-40B4-BE49-F238E27FC236}">
                <a16:creationId xmlns:a16="http://schemas.microsoft.com/office/drawing/2014/main" id="{855023BD-0E01-9AEF-AD3A-E5D7134C4995}"/>
              </a:ext>
            </a:extLst>
          </p:cNvPr>
          <p:cNvSpPr txBox="1">
            <a:spLocks noGrp="1"/>
          </p:cNvSpPr>
          <p:nvPr>
            <p:ph type="body" idx="2"/>
          </p:nvPr>
        </p:nvSpPr>
        <p:spPr>
          <a:xfrm>
            <a:off x="0" y="1394600"/>
            <a:ext cx="6309360" cy="4867045"/>
          </a:xfrm>
          <a:prstGeom prst="rect">
            <a:avLst/>
          </a:prstGeom>
        </p:spPr>
        <p:txBody>
          <a:bodyPr spcFirstLastPara="1" vert="horz" wrap="square" lIns="121900" tIns="121900" rIns="121900" bIns="121900" rtlCol="0" anchor="t" anchorCtr="0">
            <a:noAutofit/>
          </a:bodyPr>
          <a:lstStyle/>
          <a:p>
            <a:pPr indent="0">
              <a:buNone/>
            </a:pPr>
            <a:endParaRPr lang="en-GB" sz="3333" b="1" dirty="0">
              <a:solidFill>
                <a:srgbClr val="333333"/>
              </a:solidFill>
            </a:endParaRPr>
          </a:p>
          <a:p>
            <a:pPr indent="0">
              <a:buNone/>
            </a:pPr>
            <a:r>
              <a:rPr lang="en-GB" sz="3333" b="1" dirty="0">
                <a:solidFill>
                  <a:srgbClr val="333333"/>
                </a:solidFill>
              </a:rPr>
              <a:t>Exciting activity</a:t>
            </a:r>
          </a:p>
          <a:p>
            <a:pPr indent="0">
              <a:buNone/>
            </a:pPr>
            <a:endParaRPr lang="en-GB" sz="3333" b="1" dirty="0">
              <a:solidFill>
                <a:srgbClr val="333333"/>
              </a:solidFill>
            </a:endParaRPr>
          </a:p>
          <a:p>
            <a:pPr indent="0">
              <a:buNone/>
            </a:pPr>
            <a:r>
              <a:rPr lang="en-GB" sz="3333" b="1" dirty="0">
                <a:solidFill>
                  <a:srgbClr val="333333"/>
                </a:solidFill>
              </a:rPr>
              <a:t>Find the faults</a:t>
            </a:r>
          </a:p>
          <a:p>
            <a:pPr indent="0">
              <a:buNone/>
            </a:pPr>
            <a:endParaRPr lang="en-GB" sz="3333" b="1" dirty="0">
              <a:solidFill>
                <a:srgbClr val="333333"/>
              </a:solidFill>
            </a:endParaRPr>
          </a:p>
          <a:p>
            <a:pPr indent="0">
              <a:buNone/>
            </a:pPr>
            <a:r>
              <a:rPr lang="en-GB" sz="3333" b="1" dirty="0">
                <a:solidFill>
                  <a:srgbClr val="333333"/>
                </a:solidFill>
              </a:rPr>
              <a:t>Learn how to repair</a:t>
            </a:r>
          </a:p>
          <a:p>
            <a:pPr indent="0">
              <a:buNone/>
            </a:pPr>
            <a:endParaRPr lang="en-GB" sz="3333" b="1" dirty="0">
              <a:solidFill>
                <a:srgbClr val="333333"/>
              </a:solidFill>
            </a:endParaRPr>
          </a:p>
          <a:p>
            <a:pPr indent="0">
              <a:buNone/>
            </a:pPr>
            <a:r>
              <a:rPr lang="en-GB" sz="3333" b="1" dirty="0">
                <a:solidFill>
                  <a:srgbClr val="333333"/>
                </a:solidFill>
              </a:rPr>
              <a:t>Test the games console!</a:t>
            </a:r>
          </a:p>
          <a:p>
            <a:pPr indent="0">
              <a:buNone/>
            </a:pPr>
            <a:endParaRPr lang="en-GB" sz="3333" b="1" dirty="0">
              <a:solidFill>
                <a:srgbClr val="333333"/>
              </a:solidFill>
            </a:endParaRPr>
          </a:p>
          <a:p>
            <a:pPr indent="0">
              <a:buNone/>
            </a:pPr>
            <a:r>
              <a:rPr lang="en-GB" sz="3333" b="1" dirty="0">
                <a:solidFill>
                  <a:srgbClr val="333333"/>
                </a:solidFill>
              </a:rPr>
              <a:t> </a:t>
            </a:r>
            <a:endParaRPr sz="3333" b="1" dirty="0">
              <a:solidFill>
                <a:srgbClr val="333333"/>
              </a:solidFill>
            </a:endParaRPr>
          </a:p>
        </p:txBody>
      </p:sp>
      <p:pic>
        <p:nvPicPr>
          <p:cNvPr id="4" name="Picture 3">
            <a:extLst>
              <a:ext uri="{FF2B5EF4-FFF2-40B4-BE49-F238E27FC236}">
                <a16:creationId xmlns:a16="http://schemas.microsoft.com/office/drawing/2014/main" id="{F934C731-C06D-BB16-0E1B-983ACFED93A2}"/>
              </a:ext>
            </a:extLst>
          </p:cNvPr>
          <p:cNvPicPr>
            <a:picLocks noChangeAspect="1"/>
          </p:cNvPicPr>
          <p:nvPr/>
        </p:nvPicPr>
        <p:blipFill>
          <a:blip r:embed="rId3"/>
          <a:stretch>
            <a:fillRect/>
          </a:stretch>
        </p:blipFill>
        <p:spPr>
          <a:xfrm>
            <a:off x="6972299" y="4210427"/>
            <a:ext cx="3657601" cy="2505946"/>
          </a:xfrm>
          <a:prstGeom prst="rect">
            <a:avLst/>
          </a:prstGeom>
        </p:spPr>
      </p:pic>
      <p:pic>
        <p:nvPicPr>
          <p:cNvPr id="6" name="Picture 5">
            <a:extLst>
              <a:ext uri="{FF2B5EF4-FFF2-40B4-BE49-F238E27FC236}">
                <a16:creationId xmlns:a16="http://schemas.microsoft.com/office/drawing/2014/main" id="{79AB9C00-4878-73F3-D428-CB46D7A8D93F}"/>
              </a:ext>
            </a:extLst>
          </p:cNvPr>
          <p:cNvPicPr>
            <a:picLocks noChangeAspect="1"/>
          </p:cNvPicPr>
          <p:nvPr/>
        </p:nvPicPr>
        <p:blipFill>
          <a:blip r:embed="rId4"/>
          <a:stretch>
            <a:fillRect/>
          </a:stretch>
        </p:blipFill>
        <p:spPr>
          <a:xfrm>
            <a:off x="6558879" y="141627"/>
            <a:ext cx="4484439" cy="3979820"/>
          </a:xfrm>
          <a:prstGeom prst="rect">
            <a:avLst/>
          </a:prstGeom>
        </p:spPr>
      </p:pic>
    </p:spTree>
    <p:extLst>
      <p:ext uri="{BB962C8B-B14F-4D97-AF65-F5344CB8AC3E}">
        <p14:creationId xmlns:p14="http://schemas.microsoft.com/office/powerpoint/2010/main" val="2528784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0B2A70F-95D0-5351-40F4-AAFDA1EBDEAE}"/>
              </a:ext>
            </a:extLst>
          </p:cNvPr>
          <p:cNvSpPr>
            <a:spLocks noGrp="1"/>
          </p:cNvSpPr>
          <p:nvPr>
            <p:ph type="subTitle" idx="1"/>
          </p:nvPr>
        </p:nvSpPr>
        <p:spPr/>
        <p:txBody>
          <a:bodyPr/>
          <a:lstStyle/>
          <a:p>
            <a:endParaRPr lang="en-GB"/>
          </a:p>
        </p:txBody>
      </p:sp>
      <p:sp>
        <p:nvSpPr>
          <p:cNvPr id="3" name="Google Shape;848;p165">
            <a:extLst>
              <a:ext uri="{FF2B5EF4-FFF2-40B4-BE49-F238E27FC236}">
                <a16:creationId xmlns:a16="http://schemas.microsoft.com/office/drawing/2014/main" id="{A1DAD7F3-C93C-B77F-5BE9-4FD5B09AF3D5}"/>
              </a:ext>
            </a:extLst>
          </p:cNvPr>
          <p:cNvSpPr txBox="1">
            <a:spLocks/>
          </p:cNvSpPr>
          <p:nvPr/>
        </p:nvSpPr>
        <p:spPr>
          <a:xfrm>
            <a:off x="578567" y="294767"/>
            <a:ext cx="10895600" cy="598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DB0080"/>
                </a:solidFill>
                <a:latin typeface="Montserrat" pitchFamily="2" charset="0"/>
                <a:ea typeface="Montserrat"/>
                <a:cs typeface="Montserrat"/>
                <a:sym typeface="Montserrat"/>
              </a:rPr>
              <a:t>Agenda</a:t>
            </a:r>
          </a:p>
        </p:txBody>
      </p:sp>
      <p:sp>
        <p:nvSpPr>
          <p:cNvPr id="4" name="Google Shape;849;p165">
            <a:extLst>
              <a:ext uri="{FF2B5EF4-FFF2-40B4-BE49-F238E27FC236}">
                <a16:creationId xmlns:a16="http://schemas.microsoft.com/office/drawing/2014/main" id="{D2C6673F-25B1-9CC4-F107-ED83A02E2CC7}"/>
              </a:ext>
            </a:extLst>
          </p:cNvPr>
          <p:cNvSpPr txBox="1"/>
          <p:nvPr/>
        </p:nvSpPr>
        <p:spPr>
          <a:xfrm>
            <a:off x="578567" y="1152977"/>
            <a:ext cx="10895600" cy="5232161"/>
          </a:xfrm>
          <a:prstGeom prst="rect">
            <a:avLst/>
          </a:prstGeom>
          <a:noFill/>
          <a:ln>
            <a:noFill/>
          </a:ln>
        </p:spPr>
        <p:txBody>
          <a:bodyPr spcFirstLastPara="1" wrap="square" lIns="121900" tIns="121900" rIns="121900" bIns="121900" anchor="t" anchorCtr="0">
            <a:spAutoFit/>
          </a:bodyPr>
          <a:lstStyle/>
          <a:p>
            <a:pPr marL="514350" indent="-514350">
              <a:buFont typeface="+mj-lt"/>
              <a:buAutoNum type="arabicPeriod"/>
            </a:pPr>
            <a:r>
              <a:rPr lang="en-GB" sz="3600" b="1" dirty="0">
                <a:solidFill>
                  <a:srgbClr val="222222"/>
                </a:solidFill>
                <a:latin typeface="Montserrat" pitchFamily="2" charset="0"/>
                <a:ea typeface="Montserrat"/>
                <a:cs typeface="Montserrat"/>
                <a:sym typeface="Montserrat"/>
              </a:rPr>
              <a:t>What is e-waste?</a:t>
            </a:r>
          </a:p>
          <a:p>
            <a:pPr marL="514350" indent="-514350">
              <a:buFont typeface="+mj-lt"/>
              <a:buAutoNum type="arabicPeriod"/>
            </a:pPr>
            <a:r>
              <a:rPr lang="en-GB" sz="3600" b="1" dirty="0">
                <a:solidFill>
                  <a:srgbClr val="222222"/>
                </a:solidFill>
                <a:latin typeface="Montserrat" pitchFamily="2" charset="0"/>
                <a:ea typeface="Montserrat"/>
                <a:cs typeface="Montserrat"/>
                <a:sym typeface="Montserrat"/>
              </a:rPr>
              <a:t>What are the problems?</a:t>
            </a:r>
          </a:p>
          <a:p>
            <a:pPr marL="514350" indent="-514350">
              <a:buFont typeface="+mj-lt"/>
              <a:buAutoNum type="arabicPeriod"/>
            </a:pPr>
            <a:r>
              <a:rPr lang="en-GB" sz="3600" b="1" dirty="0">
                <a:solidFill>
                  <a:srgbClr val="222222"/>
                </a:solidFill>
                <a:latin typeface="Montserrat" pitchFamily="2" charset="0"/>
                <a:ea typeface="Montserrat"/>
                <a:cs typeface="Montserrat"/>
                <a:sym typeface="Montserrat"/>
              </a:rPr>
              <a:t>How does electrical recycling work? </a:t>
            </a:r>
            <a:r>
              <a:rPr lang="en-GB" sz="3600" b="1" dirty="0" err="1">
                <a:solidFill>
                  <a:srgbClr val="222222"/>
                </a:solidFill>
                <a:latin typeface="Montserrat" pitchFamily="2" charset="0"/>
                <a:ea typeface="Montserrat"/>
                <a:cs typeface="Montserrat"/>
                <a:sym typeface="Montserrat"/>
              </a:rPr>
              <a:t>Hypnocat</a:t>
            </a:r>
            <a:r>
              <a:rPr lang="en-GB" sz="3600" b="1" dirty="0">
                <a:solidFill>
                  <a:srgbClr val="222222"/>
                </a:solidFill>
                <a:latin typeface="Montserrat" pitchFamily="2" charset="0"/>
                <a:ea typeface="Montserrat"/>
                <a:cs typeface="Montserrat"/>
                <a:sym typeface="Montserrat"/>
              </a:rPr>
              <a:t> video</a:t>
            </a:r>
          </a:p>
          <a:p>
            <a:pPr marL="514350" indent="-514350">
              <a:buFont typeface="+mj-lt"/>
              <a:buAutoNum type="arabicPeriod"/>
            </a:pPr>
            <a:r>
              <a:rPr lang="en-GB" sz="3600" b="1" dirty="0">
                <a:solidFill>
                  <a:srgbClr val="222222"/>
                </a:solidFill>
                <a:latin typeface="Montserrat" pitchFamily="2" charset="0"/>
                <a:ea typeface="Montserrat"/>
                <a:cs typeface="Montserrat"/>
                <a:sym typeface="Montserrat"/>
              </a:rPr>
              <a:t>What can be recycled?</a:t>
            </a:r>
          </a:p>
          <a:p>
            <a:pPr marL="514350" indent="-514350">
              <a:buFont typeface="+mj-lt"/>
              <a:buAutoNum type="arabicPeriod"/>
            </a:pPr>
            <a:r>
              <a:rPr lang="en-GB" sz="3600" b="1" dirty="0">
                <a:solidFill>
                  <a:srgbClr val="222222"/>
                </a:solidFill>
                <a:latin typeface="Montserrat" pitchFamily="2" charset="0"/>
                <a:ea typeface="Montserrat"/>
                <a:cs typeface="Montserrat"/>
                <a:sym typeface="Montserrat"/>
              </a:rPr>
              <a:t>What is inside electricals?</a:t>
            </a:r>
          </a:p>
          <a:p>
            <a:pPr marL="514350" indent="-514350">
              <a:buFont typeface="+mj-lt"/>
              <a:buAutoNum type="arabicPeriod"/>
            </a:pPr>
            <a:r>
              <a:rPr lang="en-GB" sz="3600" b="1" dirty="0">
                <a:solidFill>
                  <a:srgbClr val="222222"/>
                </a:solidFill>
                <a:latin typeface="Montserrat" pitchFamily="2" charset="0"/>
                <a:ea typeface="Montserrat"/>
                <a:cs typeface="Montserrat"/>
                <a:sym typeface="Montserrat"/>
              </a:rPr>
              <a:t>What can you do to help with e-waste?</a:t>
            </a:r>
            <a:endParaRPr sz="3600" b="1" dirty="0">
              <a:solidFill>
                <a:srgbClr val="222222"/>
              </a:solidFill>
              <a:latin typeface="Montserrat" pitchFamily="2" charset="0"/>
              <a:ea typeface="Montserrat"/>
              <a:cs typeface="Montserrat"/>
              <a:sym typeface="Montserrat"/>
            </a:endParaRPr>
          </a:p>
          <a:p>
            <a:pPr algn="ctr"/>
            <a:endParaRPr sz="3600" b="1" dirty="0">
              <a:solidFill>
                <a:srgbClr val="222222"/>
              </a:solidFill>
              <a:latin typeface="Montserrat" pitchFamily="2" charset="0"/>
              <a:ea typeface="Montserrat"/>
              <a:cs typeface="Montserrat"/>
              <a:sym typeface="Montserrat"/>
            </a:endParaRPr>
          </a:p>
          <a:p>
            <a:pPr>
              <a:buClr>
                <a:schemeClr val="dk1"/>
              </a:buClr>
              <a:buSzPts val="1100"/>
            </a:pPr>
            <a:endParaRPr sz="3600" b="1" dirty="0">
              <a:solidFill>
                <a:srgbClr val="222222"/>
              </a:solidFill>
              <a:latin typeface="Montserrat" pitchFamily="2" charset="0"/>
              <a:ea typeface="Montserrat"/>
              <a:cs typeface="Montserrat"/>
              <a:sym typeface="Montserrat"/>
            </a:endParaRPr>
          </a:p>
        </p:txBody>
      </p:sp>
    </p:spTree>
    <p:extLst>
      <p:ext uri="{BB962C8B-B14F-4D97-AF65-F5344CB8AC3E}">
        <p14:creationId xmlns:p14="http://schemas.microsoft.com/office/powerpoint/2010/main" val="4043276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65"/>
          <p:cNvSpPr txBox="1">
            <a:spLocks noGrp="1"/>
          </p:cNvSpPr>
          <p:nvPr>
            <p:ph type="title"/>
          </p:nvPr>
        </p:nvSpPr>
        <p:spPr>
          <a:xfrm>
            <a:off x="578567" y="294767"/>
            <a:ext cx="10895600" cy="598400"/>
          </a:xfrm>
          <a:prstGeom prst="rect">
            <a:avLst/>
          </a:prstGeom>
        </p:spPr>
        <p:txBody>
          <a:bodyPr spcFirstLastPara="1" vert="horz" wrap="square" lIns="121900" tIns="121900" rIns="121900" bIns="121900" rtlCol="0" anchor="t" anchorCtr="0">
            <a:noAutofit/>
          </a:bodyPr>
          <a:lstStyle/>
          <a:p>
            <a:r>
              <a:rPr lang="en-GB" b="1" dirty="0">
                <a:solidFill>
                  <a:srgbClr val="DB0080"/>
                </a:solidFill>
                <a:latin typeface="Montserrat"/>
                <a:ea typeface="Montserrat"/>
                <a:cs typeface="Montserrat"/>
                <a:sym typeface="Montserrat"/>
              </a:rPr>
              <a:t>What is e-waste? </a:t>
            </a:r>
            <a:endParaRPr b="1" dirty="0">
              <a:solidFill>
                <a:srgbClr val="DB0080"/>
              </a:solidFill>
              <a:latin typeface="Montserrat"/>
              <a:ea typeface="Montserrat"/>
              <a:cs typeface="Montserrat"/>
              <a:sym typeface="Montserrat"/>
            </a:endParaRPr>
          </a:p>
        </p:txBody>
      </p:sp>
      <p:sp>
        <p:nvSpPr>
          <p:cNvPr id="849" name="Google Shape;849;p165"/>
          <p:cNvSpPr txBox="1"/>
          <p:nvPr/>
        </p:nvSpPr>
        <p:spPr>
          <a:xfrm>
            <a:off x="5623586" y="1325621"/>
            <a:ext cx="4836000" cy="5088212"/>
          </a:xfrm>
          <a:prstGeom prst="rect">
            <a:avLst/>
          </a:prstGeom>
          <a:noFill/>
          <a:ln>
            <a:noFill/>
          </a:ln>
        </p:spPr>
        <p:txBody>
          <a:bodyPr spcFirstLastPara="1" wrap="square" lIns="121900" tIns="121900" rIns="121900" bIns="121900" anchor="t" anchorCtr="0">
            <a:spAutoFit/>
          </a:bodyPr>
          <a:lstStyle/>
          <a:p>
            <a:r>
              <a:rPr lang="en-GB" sz="2933" dirty="0">
                <a:solidFill>
                  <a:srgbClr val="222222"/>
                </a:solidFill>
                <a:latin typeface="Montserrat"/>
                <a:ea typeface="Montserrat"/>
                <a:cs typeface="Montserrat"/>
                <a:sym typeface="Montserrat"/>
              </a:rPr>
              <a:t>Electrical waste (e-waste) is any broken or </a:t>
            </a:r>
            <a:r>
              <a:rPr lang="en-GB" sz="2933" b="1" dirty="0">
                <a:solidFill>
                  <a:srgbClr val="222222"/>
                </a:solidFill>
                <a:latin typeface="Montserrat"/>
                <a:ea typeface="Montserrat"/>
                <a:cs typeface="Montserrat"/>
                <a:sym typeface="Montserrat"/>
              </a:rPr>
              <a:t>unwanted electrical </a:t>
            </a:r>
            <a:r>
              <a:rPr lang="en-GB" sz="2933" dirty="0">
                <a:solidFill>
                  <a:srgbClr val="222222"/>
                </a:solidFill>
                <a:latin typeface="Montserrat"/>
                <a:ea typeface="Montserrat"/>
                <a:cs typeface="Montserrat"/>
                <a:sym typeface="Montserrat"/>
              </a:rPr>
              <a:t>or tech item with a plug, battery or cable.</a:t>
            </a:r>
          </a:p>
          <a:p>
            <a:endParaRPr lang="en-GB" sz="2933" dirty="0">
              <a:solidFill>
                <a:srgbClr val="222222"/>
              </a:solidFill>
              <a:latin typeface="Montserrat"/>
              <a:ea typeface="Montserrat"/>
              <a:cs typeface="Montserrat"/>
              <a:sym typeface="Montserrat"/>
            </a:endParaRPr>
          </a:p>
          <a:p>
            <a:r>
              <a:rPr lang="en-GB" sz="2933" dirty="0">
                <a:solidFill>
                  <a:srgbClr val="222222"/>
                </a:solidFill>
                <a:latin typeface="Montserrat"/>
                <a:ea typeface="Montserrat"/>
                <a:cs typeface="Montserrat"/>
                <a:sym typeface="Montserrat"/>
              </a:rPr>
              <a:t>Including the </a:t>
            </a:r>
            <a:r>
              <a:rPr lang="en-GB" sz="2933" b="1" dirty="0">
                <a:solidFill>
                  <a:srgbClr val="222222"/>
                </a:solidFill>
                <a:latin typeface="Montserrat"/>
                <a:ea typeface="Montserrat"/>
                <a:cs typeface="Montserrat"/>
                <a:sym typeface="Montserrat"/>
              </a:rPr>
              <a:t>batteries </a:t>
            </a:r>
            <a:r>
              <a:rPr lang="en-GB" sz="2933" dirty="0">
                <a:solidFill>
                  <a:srgbClr val="222222"/>
                </a:solidFill>
                <a:latin typeface="Montserrat"/>
                <a:ea typeface="Montserrat"/>
                <a:cs typeface="Montserrat"/>
                <a:sym typeface="Montserrat"/>
              </a:rPr>
              <a:t>and cables themselves.</a:t>
            </a:r>
            <a:endParaRPr sz="2933" dirty="0">
              <a:solidFill>
                <a:srgbClr val="222222"/>
              </a:solidFill>
              <a:latin typeface="Montserrat"/>
              <a:ea typeface="Montserrat"/>
              <a:cs typeface="Montserrat"/>
              <a:sym typeface="Montserrat"/>
            </a:endParaRPr>
          </a:p>
          <a:p>
            <a:pPr algn="ctr"/>
            <a:endParaRPr sz="2667" b="1" dirty="0">
              <a:solidFill>
                <a:srgbClr val="222222"/>
              </a:solidFill>
              <a:latin typeface="Montserrat"/>
              <a:ea typeface="Montserrat"/>
              <a:cs typeface="Montserrat"/>
              <a:sym typeface="Montserrat"/>
            </a:endParaRPr>
          </a:p>
          <a:p>
            <a:pPr algn="ctr"/>
            <a:endParaRPr sz="2667" b="1" dirty="0">
              <a:solidFill>
                <a:srgbClr val="222222"/>
              </a:solidFill>
              <a:latin typeface="Montserrat"/>
              <a:ea typeface="Montserrat"/>
              <a:cs typeface="Montserrat"/>
              <a:sym typeface="Montserrat"/>
            </a:endParaRPr>
          </a:p>
          <a:p>
            <a:pPr>
              <a:buClr>
                <a:schemeClr val="dk1"/>
              </a:buClr>
              <a:buSzPts val="1100"/>
            </a:pPr>
            <a:endParaRPr sz="2667" b="1" dirty="0">
              <a:solidFill>
                <a:srgbClr val="222222"/>
              </a:solidFill>
              <a:latin typeface="Montserrat"/>
              <a:ea typeface="Montserrat"/>
              <a:cs typeface="Montserrat"/>
              <a:sym typeface="Montserrat"/>
            </a:endParaRPr>
          </a:p>
        </p:txBody>
      </p:sp>
      <p:pic>
        <p:nvPicPr>
          <p:cNvPr id="850" name="Google Shape;850;p165"/>
          <p:cNvPicPr preferRelativeResize="0"/>
          <p:nvPr/>
        </p:nvPicPr>
        <p:blipFill>
          <a:blip r:embed="rId3">
            <a:alphaModFix/>
          </a:blip>
          <a:stretch>
            <a:fillRect/>
          </a:stretch>
        </p:blipFill>
        <p:spPr>
          <a:xfrm>
            <a:off x="993300" y="3824500"/>
            <a:ext cx="3664069" cy="2442067"/>
          </a:xfrm>
          <a:prstGeom prst="rect">
            <a:avLst/>
          </a:prstGeom>
          <a:ln>
            <a:noFill/>
          </a:ln>
          <a:effectLst>
            <a:outerShdw blurRad="190500" algn="tl" rotWithShape="0">
              <a:srgbClr val="000000">
                <a:alpha val="70000"/>
              </a:srgbClr>
            </a:outerShdw>
          </a:effectLst>
        </p:spPr>
      </p:pic>
      <p:pic>
        <p:nvPicPr>
          <p:cNvPr id="851" name="Google Shape;851;p165"/>
          <p:cNvPicPr preferRelativeResize="0"/>
          <p:nvPr/>
        </p:nvPicPr>
        <p:blipFill>
          <a:blip r:embed="rId4">
            <a:alphaModFix/>
          </a:blip>
          <a:stretch>
            <a:fillRect/>
          </a:stretch>
        </p:blipFill>
        <p:spPr>
          <a:xfrm>
            <a:off x="993299" y="1137773"/>
            <a:ext cx="3664069" cy="2442121"/>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DAC4E399-2DCA-6F97-A7FF-F69B39BAD65E}"/>
              </a:ext>
            </a:extLst>
          </p:cNvPr>
          <p:cNvPicPr>
            <a:picLocks noChangeAspect="1"/>
          </p:cNvPicPr>
          <p:nvPr/>
        </p:nvPicPr>
        <p:blipFill>
          <a:blip r:embed="rId5"/>
          <a:stretch>
            <a:fillRect/>
          </a:stretch>
        </p:blipFill>
        <p:spPr>
          <a:xfrm>
            <a:off x="6378698" y="444167"/>
            <a:ext cx="1155935" cy="898000"/>
          </a:xfrm>
          <a:prstGeom prst="rect">
            <a:avLst/>
          </a:prstGeom>
        </p:spPr>
      </p:pic>
      <p:pic>
        <p:nvPicPr>
          <p:cNvPr id="5" name="Picture 4">
            <a:extLst>
              <a:ext uri="{FF2B5EF4-FFF2-40B4-BE49-F238E27FC236}">
                <a16:creationId xmlns:a16="http://schemas.microsoft.com/office/drawing/2014/main" id="{0BBA20FE-577E-8A08-FB3C-0DCF3933DD80}"/>
              </a:ext>
            </a:extLst>
          </p:cNvPr>
          <p:cNvPicPr>
            <a:picLocks noChangeAspect="1"/>
          </p:cNvPicPr>
          <p:nvPr/>
        </p:nvPicPr>
        <p:blipFill>
          <a:blip r:embed="rId6"/>
          <a:stretch>
            <a:fillRect/>
          </a:stretch>
        </p:blipFill>
        <p:spPr>
          <a:xfrm>
            <a:off x="8148834" y="404137"/>
            <a:ext cx="925408" cy="879521"/>
          </a:xfrm>
          <a:prstGeom prst="rect">
            <a:avLst/>
          </a:prstGeom>
        </p:spPr>
      </p:pic>
      <p:pic>
        <p:nvPicPr>
          <p:cNvPr id="7" name="Picture 6">
            <a:extLst>
              <a:ext uri="{FF2B5EF4-FFF2-40B4-BE49-F238E27FC236}">
                <a16:creationId xmlns:a16="http://schemas.microsoft.com/office/drawing/2014/main" id="{33231BCB-E1F0-0323-67AA-D9DE79768D0F}"/>
              </a:ext>
            </a:extLst>
          </p:cNvPr>
          <p:cNvPicPr>
            <a:picLocks noChangeAspect="1"/>
          </p:cNvPicPr>
          <p:nvPr/>
        </p:nvPicPr>
        <p:blipFill>
          <a:blip r:embed="rId7"/>
          <a:stretch>
            <a:fillRect/>
          </a:stretch>
        </p:blipFill>
        <p:spPr>
          <a:xfrm>
            <a:off x="7194914" y="5150581"/>
            <a:ext cx="673135" cy="1115986"/>
          </a:xfrm>
          <a:prstGeom prst="rect">
            <a:avLst/>
          </a:prstGeom>
        </p:spPr>
      </p:pic>
      <p:pic>
        <p:nvPicPr>
          <p:cNvPr id="9" name="Picture 8">
            <a:extLst>
              <a:ext uri="{FF2B5EF4-FFF2-40B4-BE49-F238E27FC236}">
                <a16:creationId xmlns:a16="http://schemas.microsoft.com/office/drawing/2014/main" id="{B63D6FE5-8B1B-0D9B-FF88-93DDF3C36702}"/>
              </a:ext>
            </a:extLst>
          </p:cNvPr>
          <p:cNvPicPr>
            <a:picLocks noChangeAspect="1"/>
          </p:cNvPicPr>
          <p:nvPr/>
        </p:nvPicPr>
        <p:blipFill>
          <a:blip r:embed="rId8"/>
          <a:stretch>
            <a:fillRect/>
          </a:stretch>
        </p:blipFill>
        <p:spPr>
          <a:xfrm>
            <a:off x="9688443" y="458679"/>
            <a:ext cx="1033982" cy="861652"/>
          </a:xfrm>
          <a:prstGeom prst="rect">
            <a:avLst/>
          </a:prstGeom>
        </p:spPr>
      </p:pic>
      <p:pic>
        <p:nvPicPr>
          <p:cNvPr id="11" name="Picture 10">
            <a:extLst>
              <a:ext uri="{FF2B5EF4-FFF2-40B4-BE49-F238E27FC236}">
                <a16:creationId xmlns:a16="http://schemas.microsoft.com/office/drawing/2014/main" id="{3D5FC4E7-F2D3-3C93-501D-49D9272490F0}"/>
              </a:ext>
            </a:extLst>
          </p:cNvPr>
          <p:cNvPicPr>
            <a:picLocks noChangeAspect="1"/>
          </p:cNvPicPr>
          <p:nvPr/>
        </p:nvPicPr>
        <p:blipFill>
          <a:blip r:embed="rId9"/>
          <a:stretch>
            <a:fillRect/>
          </a:stretch>
        </p:blipFill>
        <p:spPr>
          <a:xfrm>
            <a:off x="10654970" y="4213567"/>
            <a:ext cx="1030301" cy="854182"/>
          </a:xfrm>
          <a:prstGeom prst="rect">
            <a:avLst/>
          </a:prstGeom>
        </p:spPr>
      </p:pic>
      <p:pic>
        <p:nvPicPr>
          <p:cNvPr id="13" name="Picture 12">
            <a:extLst>
              <a:ext uri="{FF2B5EF4-FFF2-40B4-BE49-F238E27FC236}">
                <a16:creationId xmlns:a16="http://schemas.microsoft.com/office/drawing/2014/main" id="{4135CA77-3995-CE73-A38D-7526137EAD54}"/>
              </a:ext>
            </a:extLst>
          </p:cNvPr>
          <p:cNvPicPr>
            <a:picLocks noChangeAspect="1"/>
          </p:cNvPicPr>
          <p:nvPr/>
        </p:nvPicPr>
        <p:blipFill>
          <a:blip r:embed="rId10"/>
          <a:stretch>
            <a:fillRect/>
          </a:stretch>
        </p:blipFill>
        <p:spPr>
          <a:xfrm>
            <a:off x="5847725" y="5117652"/>
            <a:ext cx="747200" cy="1207397"/>
          </a:xfrm>
          <a:prstGeom prst="rect">
            <a:avLst/>
          </a:prstGeom>
        </p:spPr>
      </p:pic>
      <p:pic>
        <p:nvPicPr>
          <p:cNvPr id="15" name="Picture 14">
            <a:extLst>
              <a:ext uri="{FF2B5EF4-FFF2-40B4-BE49-F238E27FC236}">
                <a16:creationId xmlns:a16="http://schemas.microsoft.com/office/drawing/2014/main" id="{648D4E45-C474-7633-6D2E-B1C911BB477A}"/>
              </a:ext>
            </a:extLst>
          </p:cNvPr>
          <p:cNvPicPr>
            <a:picLocks noChangeAspect="1"/>
          </p:cNvPicPr>
          <p:nvPr/>
        </p:nvPicPr>
        <p:blipFill>
          <a:blip r:embed="rId11"/>
          <a:stretch>
            <a:fillRect/>
          </a:stretch>
        </p:blipFill>
        <p:spPr>
          <a:xfrm>
            <a:off x="9688443" y="5283086"/>
            <a:ext cx="952549" cy="768389"/>
          </a:xfrm>
          <a:prstGeom prst="rect">
            <a:avLst/>
          </a:prstGeom>
        </p:spPr>
      </p:pic>
      <p:pic>
        <p:nvPicPr>
          <p:cNvPr id="17" name="Picture 16">
            <a:extLst>
              <a:ext uri="{FF2B5EF4-FFF2-40B4-BE49-F238E27FC236}">
                <a16:creationId xmlns:a16="http://schemas.microsoft.com/office/drawing/2014/main" id="{EE5890AC-2246-0E67-1FF6-BEA433D1C33D}"/>
              </a:ext>
            </a:extLst>
          </p:cNvPr>
          <p:cNvPicPr>
            <a:picLocks noChangeAspect="1"/>
          </p:cNvPicPr>
          <p:nvPr/>
        </p:nvPicPr>
        <p:blipFill>
          <a:blip r:embed="rId12"/>
          <a:stretch>
            <a:fillRect/>
          </a:stretch>
        </p:blipFill>
        <p:spPr>
          <a:xfrm>
            <a:off x="10769285" y="2908914"/>
            <a:ext cx="1030301" cy="849998"/>
          </a:xfrm>
          <a:prstGeom prst="rect">
            <a:avLst/>
          </a:prstGeom>
        </p:spPr>
      </p:pic>
      <p:pic>
        <p:nvPicPr>
          <p:cNvPr id="19" name="Picture 18">
            <a:extLst>
              <a:ext uri="{FF2B5EF4-FFF2-40B4-BE49-F238E27FC236}">
                <a16:creationId xmlns:a16="http://schemas.microsoft.com/office/drawing/2014/main" id="{525AB5EF-4DD2-4292-545F-E333C55A9EA4}"/>
              </a:ext>
            </a:extLst>
          </p:cNvPr>
          <p:cNvPicPr>
            <a:picLocks noChangeAspect="1"/>
          </p:cNvPicPr>
          <p:nvPr/>
        </p:nvPicPr>
        <p:blipFill>
          <a:blip r:embed="rId13"/>
          <a:stretch>
            <a:fillRect/>
          </a:stretch>
        </p:blipFill>
        <p:spPr>
          <a:xfrm>
            <a:off x="10654971" y="1674149"/>
            <a:ext cx="1087458" cy="811412"/>
          </a:xfrm>
          <a:prstGeom prst="rect">
            <a:avLst/>
          </a:prstGeom>
        </p:spPr>
      </p:pic>
      <p:pic>
        <p:nvPicPr>
          <p:cNvPr id="21" name="Picture 20">
            <a:extLst>
              <a:ext uri="{FF2B5EF4-FFF2-40B4-BE49-F238E27FC236}">
                <a16:creationId xmlns:a16="http://schemas.microsoft.com/office/drawing/2014/main" id="{C8060B68-E197-F44C-B437-0AF759BB8258}"/>
              </a:ext>
            </a:extLst>
          </p:cNvPr>
          <p:cNvPicPr>
            <a:picLocks noChangeAspect="1"/>
          </p:cNvPicPr>
          <p:nvPr/>
        </p:nvPicPr>
        <p:blipFill>
          <a:blip r:embed="rId14"/>
          <a:stretch>
            <a:fillRect/>
          </a:stretch>
        </p:blipFill>
        <p:spPr>
          <a:xfrm>
            <a:off x="8220205" y="5244925"/>
            <a:ext cx="952549" cy="8447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67"/>
          <p:cNvSpPr txBox="1">
            <a:spLocks noGrp="1"/>
          </p:cNvSpPr>
          <p:nvPr>
            <p:ph type="title"/>
          </p:nvPr>
        </p:nvSpPr>
        <p:spPr>
          <a:xfrm>
            <a:off x="13133" y="2862600"/>
            <a:ext cx="12192000" cy="860400"/>
          </a:xfrm>
          <a:prstGeom prst="rect">
            <a:avLst/>
          </a:prstGeom>
        </p:spPr>
        <p:txBody>
          <a:bodyPr spcFirstLastPara="1" vert="horz" wrap="square" lIns="121900" tIns="121900" rIns="121900" bIns="121900" rtlCol="0" anchor="t" anchorCtr="0">
            <a:noAutofit/>
          </a:bodyPr>
          <a:lstStyle/>
          <a:p>
            <a:r>
              <a:rPr lang="en-GB" b="1" dirty="0">
                <a:latin typeface="Montserrat"/>
                <a:ea typeface="Montserrat"/>
                <a:cs typeface="Montserrat"/>
                <a:sym typeface="Montserrat"/>
              </a:rPr>
              <a:t>What are the issues?</a:t>
            </a:r>
            <a:endParaRPr b="1" dirty="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168"/>
          <p:cNvPicPr preferRelativeResize="0"/>
          <p:nvPr/>
        </p:nvPicPr>
        <p:blipFill>
          <a:blip r:embed="rId3">
            <a:alphaModFix/>
          </a:blip>
          <a:stretch>
            <a:fillRect/>
          </a:stretch>
        </p:blipFill>
        <p:spPr>
          <a:xfrm>
            <a:off x="-95899" y="-1016499"/>
            <a:ext cx="12192004" cy="8126000"/>
          </a:xfrm>
          <a:prstGeom prst="rect">
            <a:avLst/>
          </a:prstGeom>
          <a:noFill/>
          <a:ln>
            <a:noFill/>
          </a:ln>
        </p:spPr>
      </p:pic>
      <p:sp>
        <p:nvSpPr>
          <p:cNvPr id="877" name="Google Shape;877;p168"/>
          <p:cNvSpPr txBox="1">
            <a:spLocks noGrp="1"/>
          </p:cNvSpPr>
          <p:nvPr>
            <p:ph type="subTitle" idx="1"/>
          </p:nvPr>
        </p:nvSpPr>
        <p:spPr>
          <a:xfrm>
            <a:off x="228300" y="6501000"/>
            <a:ext cx="11981200" cy="114000"/>
          </a:xfrm>
          <a:prstGeom prst="rect">
            <a:avLst/>
          </a:prstGeom>
        </p:spPr>
        <p:txBody>
          <a:bodyPr spcFirstLastPara="1" vert="horz" wrap="square" lIns="0" tIns="0" rIns="0" bIns="0" rtlCol="0" anchor="t" anchorCtr="0">
            <a:noAutofit/>
          </a:bodyPr>
          <a:lstStyle/>
          <a:p>
            <a:pPr marL="0" indent="0"/>
            <a:endParaRPr/>
          </a:p>
        </p:txBody>
      </p:sp>
      <p:sp>
        <p:nvSpPr>
          <p:cNvPr id="878" name="Google Shape;878;p168"/>
          <p:cNvSpPr/>
          <p:nvPr/>
        </p:nvSpPr>
        <p:spPr>
          <a:xfrm>
            <a:off x="2743300" y="243000"/>
            <a:ext cx="6951200" cy="1912800"/>
          </a:xfrm>
          <a:prstGeom prst="rect">
            <a:avLst/>
          </a:prstGeom>
          <a:solidFill>
            <a:schemeClr val="bg1"/>
          </a:solidFill>
          <a:ln>
            <a:noFill/>
          </a:ln>
        </p:spPr>
        <p:txBody>
          <a:bodyPr spcFirstLastPara="1" wrap="square" lIns="121900" tIns="121900" rIns="121900" bIns="121900" anchor="t" anchorCtr="0">
            <a:noAutofit/>
          </a:bodyPr>
          <a:lstStyle/>
          <a:p>
            <a:pPr algn="ctr"/>
            <a:r>
              <a:rPr lang="en-GB" sz="4800" b="1" dirty="0">
                <a:solidFill>
                  <a:srgbClr val="DB0080"/>
                </a:solidFill>
                <a:latin typeface="Montserrat"/>
                <a:ea typeface="Montserrat"/>
                <a:cs typeface="Montserrat"/>
                <a:sym typeface="Montserrat"/>
              </a:rPr>
              <a:t>Fastest growing source of waste</a:t>
            </a:r>
            <a:endParaRPr sz="4800" b="1" dirty="0">
              <a:solidFill>
                <a:srgbClr val="DB0080"/>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69"/>
          <p:cNvSpPr txBox="1">
            <a:spLocks noGrp="1"/>
          </p:cNvSpPr>
          <p:nvPr>
            <p:ph type="subTitle" idx="1"/>
          </p:nvPr>
        </p:nvSpPr>
        <p:spPr>
          <a:xfrm>
            <a:off x="228300" y="6501000"/>
            <a:ext cx="11981200" cy="114000"/>
          </a:xfrm>
          <a:prstGeom prst="rect">
            <a:avLst/>
          </a:prstGeom>
        </p:spPr>
        <p:txBody>
          <a:bodyPr spcFirstLastPara="1" vert="horz" wrap="square" lIns="0" tIns="0" rIns="0" bIns="0" rtlCol="0" anchor="t" anchorCtr="0">
            <a:noAutofit/>
          </a:bodyPr>
          <a:lstStyle/>
          <a:p>
            <a:pPr marL="0" indent="0"/>
            <a:endParaRPr/>
          </a:p>
        </p:txBody>
      </p:sp>
      <p:pic>
        <p:nvPicPr>
          <p:cNvPr id="884" name="Google Shape;884;p169"/>
          <p:cNvPicPr preferRelativeResize="0"/>
          <p:nvPr/>
        </p:nvPicPr>
        <p:blipFill>
          <a:blip r:embed="rId3">
            <a:alphaModFix/>
          </a:blip>
          <a:stretch>
            <a:fillRect/>
          </a:stretch>
        </p:blipFill>
        <p:spPr>
          <a:xfrm>
            <a:off x="1" y="-96799"/>
            <a:ext cx="12209500" cy="6954801"/>
          </a:xfrm>
          <a:prstGeom prst="rect">
            <a:avLst/>
          </a:prstGeom>
          <a:noFill/>
          <a:ln>
            <a:noFill/>
          </a:ln>
        </p:spPr>
      </p:pic>
      <p:sp>
        <p:nvSpPr>
          <p:cNvPr id="885" name="Google Shape;885;p169"/>
          <p:cNvSpPr/>
          <p:nvPr/>
        </p:nvSpPr>
        <p:spPr>
          <a:xfrm>
            <a:off x="2885879" y="332901"/>
            <a:ext cx="6951200" cy="1912800"/>
          </a:xfrm>
          <a:prstGeom prst="rect">
            <a:avLst/>
          </a:prstGeom>
          <a:solidFill>
            <a:schemeClr val="bg1"/>
          </a:solidFill>
          <a:ln>
            <a:noFill/>
          </a:ln>
        </p:spPr>
        <p:txBody>
          <a:bodyPr spcFirstLastPara="1" wrap="square" lIns="121900" tIns="121900" rIns="121900" bIns="121900" anchor="t" anchorCtr="0">
            <a:noAutofit/>
          </a:bodyPr>
          <a:lstStyle/>
          <a:p>
            <a:pPr algn="ctr"/>
            <a:r>
              <a:rPr lang="en-GB" sz="4800" b="1" dirty="0">
                <a:solidFill>
                  <a:srgbClr val="DB0080"/>
                </a:solidFill>
                <a:latin typeface="Montserrat"/>
                <a:ea typeface="Montserrat"/>
                <a:cs typeface="Montserrat"/>
                <a:sym typeface="Montserrat"/>
              </a:rPr>
              <a:t>Precious resources lost forever</a:t>
            </a:r>
            <a:endParaRPr sz="4800" b="1" dirty="0">
              <a:solidFill>
                <a:srgbClr val="DB008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170" descr="A canyon with a mountain in the background&#10;&#10;Description automatically generated"/>
          <p:cNvPicPr preferRelativeResize="0"/>
          <p:nvPr/>
        </p:nvPicPr>
        <p:blipFill rotWithShape="1">
          <a:blip r:embed="rId3">
            <a:alphaModFix/>
          </a:blip>
          <a:srcRect l="8647" t="1296" r="2018" b="2669"/>
          <a:stretch/>
        </p:blipFill>
        <p:spPr>
          <a:xfrm>
            <a:off x="0" y="0"/>
            <a:ext cx="12192000" cy="6858000"/>
          </a:xfrm>
          <a:prstGeom prst="rect">
            <a:avLst/>
          </a:prstGeom>
          <a:noFill/>
          <a:ln>
            <a:noFill/>
          </a:ln>
        </p:spPr>
      </p:pic>
      <p:sp>
        <p:nvSpPr>
          <p:cNvPr id="892" name="Google Shape;892;p170"/>
          <p:cNvSpPr/>
          <p:nvPr/>
        </p:nvSpPr>
        <p:spPr>
          <a:xfrm>
            <a:off x="2081544" y="391944"/>
            <a:ext cx="8504400" cy="1063200"/>
          </a:xfrm>
          <a:prstGeom prst="rect">
            <a:avLst/>
          </a:prstGeom>
          <a:solidFill>
            <a:schemeClr val="bg1"/>
          </a:solidFill>
          <a:ln>
            <a:noFill/>
          </a:ln>
        </p:spPr>
        <p:txBody>
          <a:bodyPr spcFirstLastPara="1" wrap="square" lIns="121900" tIns="121900" rIns="121900" bIns="121900" anchor="t" anchorCtr="0">
            <a:noAutofit/>
          </a:bodyPr>
          <a:lstStyle/>
          <a:p>
            <a:pPr algn="ctr"/>
            <a:r>
              <a:rPr lang="en-GB" sz="4800" b="1" dirty="0">
                <a:solidFill>
                  <a:srgbClr val="DB0080"/>
                </a:solidFill>
                <a:latin typeface="Montserrat"/>
                <a:ea typeface="Montserrat"/>
                <a:cs typeface="Montserrat"/>
                <a:sym typeface="Montserrat"/>
              </a:rPr>
              <a:t>Environmental damage</a:t>
            </a:r>
            <a:endParaRPr sz="4800" b="1" dirty="0">
              <a:solidFill>
                <a:srgbClr val="DB0080"/>
              </a:solidFill>
              <a:latin typeface="Montserrat"/>
              <a:ea typeface="Montserrat"/>
              <a:cs typeface="Montserrat"/>
              <a:sym typeface="Montserrat"/>
            </a:endParaRPr>
          </a:p>
          <a:p>
            <a:pPr algn="ctr">
              <a:lnSpc>
                <a:spcPct val="115000"/>
              </a:lnSpc>
            </a:pPr>
            <a:endParaRPr sz="2400" b="1" dirty="0">
              <a:solidFill>
                <a:srgbClr val="DB0080"/>
              </a:solidFill>
              <a:latin typeface="Montserrat"/>
              <a:ea typeface="Montserrat"/>
              <a:cs typeface="Montserrat"/>
              <a:sym typeface="Montserrat"/>
            </a:endParaRPr>
          </a:p>
          <a:p>
            <a:pPr algn="ctr"/>
            <a:endParaRPr sz="4800" b="1" dirty="0">
              <a:solidFill>
                <a:srgbClr val="DB0080"/>
              </a:solidFill>
              <a:latin typeface="Montserrat"/>
              <a:ea typeface="Montserrat"/>
              <a:cs typeface="Montserrat"/>
              <a:sym typeface="Montserrat"/>
            </a:endParaRPr>
          </a:p>
          <a:p>
            <a:pPr>
              <a:lnSpc>
                <a:spcPct val="115000"/>
              </a:lnSpc>
            </a:pPr>
            <a:endParaRPr sz="4800" b="1" dirty="0">
              <a:solidFill>
                <a:srgbClr val="DB0080"/>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171"/>
          <p:cNvPicPr preferRelativeResize="0"/>
          <p:nvPr/>
        </p:nvPicPr>
        <p:blipFill>
          <a:blip r:embed="rId3">
            <a:alphaModFix/>
          </a:blip>
          <a:stretch>
            <a:fillRect/>
          </a:stretch>
        </p:blipFill>
        <p:spPr>
          <a:xfrm>
            <a:off x="0" y="1"/>
            <a:ext cx="12192000" cy="6840780"/>
          </a:xfrm>
          <a:prstGeom prst="rect">
            <a:avLst/>
          </a:prstGeom>
          <a:noFill/>
          <a:ln>
            <a:noFill/>
          </a:ln>
        </p:spPr>
      </p:pic>
      <p:sp>
        <p:nvSpPr>
          <p:cNvPr id="898" name="Google Shape;898;p171"/>
          <p:cNvSpPr/>
          <p:nvPr/>
        </p:nvSpPr>
        <p:spPr>
          <a:xfrm>
            <a:off x="1843800" y="388520"/>
            <a:ext cx="8504400" cy="1143200"/>
          </a:xfrm>
          <a:prstGeom prst="rect">
            <a:avLst/>
          </a:prstGeom>
          <a:solidFill>
            <a:schemeClr val="bg1"/>
          </a:solidFill>
          <a:ln>
            <a:noFill/>
          </a:ln>
        </p:spPr>
        <p:txBody>
          <a:bodyPr spcFirstLastPara="1" wrap="square" lIns="121900" tIns="121900" rIns="121900" bIns="121900" anchor="t" anchorCtr="0">
            <a:noAutofit/>
          </a:bodyPr>
          <a:lstStyle/>
          <a:p>
            <a:pPr algn="ctr"/>
            <a:r>
              <a:rPr lang="en-GB" sz="4800" b="1">
                <a:solidFill>
                  <a:srgbClr val="DB0080"/>
                </a:solidFill>
                <a:latin typeface="Montserrat"/>
                <a:ea typeface="Montserrat"/>
                <a:cs typeface="Montserrat"/>
                <a:sym typeface="Montserrat"/>
              </a:rPr>
              <a:t>Financial loss</a:t>
            </a:r>
            <a:endParaRPr sz="2400">
              <a:solidFill>
                <a:srgbClr val="434343"/>
              </a:solidFill>
              <a:latin typeface="Montserrat Light"/>
              <a:ea typeface="Montserrat Light"/>
              <a:cs typeface="Montserrat Light"/>
              <a:sym typeface="Montserrat Light"/>
            </a:endParaRPr>
          </a:p>
        </p:txBody>
      </p:sp>
      <p:sp>
        <p:nvSpPr>
          <p:cNvPr id="899" name="Google Shape;899;p171"/>
          <p:cNvSpPr txBox="1">
            <a:spLocks noGrp="1"/>
          </p:cNvSpPr>
          <p:nvPr>
            <p:ph type="subTitle" idx="1"/>
          </p:nvPr>
        </p:nvSpPr>
        <p:spPr>
          <a:xfrm>
            <a:off x="228300" y="6501000"/>
            <a:ext cx="11981200" cy="114000"/>
          </a:xfrm>
          <a:prstGeom prst="rect">
            <a:avLst/>
          </a:prstGeom>
        </p:spPr>
        <p:txBody>
          <a:bodyPr spcFirstLastPara="1" vert="horz" wrap="square" lIns="0" tIns="0" rIns="0" bIns="0" rtlCol="0" anchor="t" anchorCtr="0">
            <a:noAutofit/>
          </a:bodyPr>
          <a:lstStyle/>
          <a:p>
            <a:pPr marL="0" inden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EEE magenta">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253a20d-c735-4bfe-a8b7-3e6ab37f5f90}" enabled="0" method="" siteId="{3253a20d-c735-4bfe-a8b7-3e6ab37f5f90}" removed="1"/>
</clbl:labelList>
</file>

<file path=docProps/app.xml><?xml version="1.0" encoding="utf-8"?>
<Properties xmlns="http://schemas.openxmlformats.org/officeDocument/2006/extended-properties" xmlns:vt="http://schemas.openxmlformats.org/officeDocument/2006/docPropsVTypes">
  <TotalTime>1933</TotalTime>
  <Words>1362</Words>
  <Application>Microsoft Office PowerPoint</Application>
  <PresentationFormat>Widescreen</PresentationFormat>
  <Paragraphs>179</Paragraphs>
  <Slides>24</Slides>
  <Notes>21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Aptos</vt:lpstr>
      <vt:lpstr>Aptos Display</vt:lpstr>
      <vt:lpstr>Arial</vt:lpstr>
      <vt:lpstr>Comic Sans MS</vt:lpstr>
      <vt:lpstr>Helvetica Neue Light</vt:lpstr>
      <vt:lpstr>Montserrat</vt:lpstr>
      <vt:lpstr>Montserrat Black</vt:lpstr>
      <vt:lpstr>Montserrat Light</vt:lpstr>
      <vt:lpstr>Office Theme</vt:lpstr>
      <vt:lpstr>WEEE magenta</vt:lpstr>
      <vt:lpstr>WEEE</vt:lpstr>
      <vt:lpstr>PowerPoint Presentation</vt:lpstr>
      <vt:lpstr>PowerPoint Presentation</vt:lpstr>
      <vt:lpstr>What is e-waste? </vt:lpstr>
      <vt:lpstr>What are the issues?</vt:lpstr>
      <vt:lpstr>PowerPoint Presentation</vt:lpstr>
      <vt:lpstr>PowerPoint Presentation</vt:lpstr>
      <vt:lpstr>PowerPoint Presentation</vt:lpstr>
      <vt:lpstr>PowerPoint Presentation</vt:lpstr>
      <vt:lpstr>PowerPoint Presentation</vt:lpstr>
      <vt:lpstr>How does electrical recycling work?</vt:lpstr>
      <vt:lpstr>How does electrical recycling work?</vt:lpstr>
      <vt:lpstr>How</vt:lpstr>
      <vt:lpstr>Have you ever thought about what’s inside electricals?</vt:lpstr>
      <vt:lpstr>What happens to the valuable materials?</vt:lpstr>
      <vt:lpstr>What happens to the valuable materials?</vt:lpstr>
      <vt:lpstr>What can you do to help with e-waste?</vt:lpstr>
      <vt:lpstr>What can you do to help?</vt:lpstr>
      <vt:lpstr>And never bin hidden batteries…</vt:lpstr>
      <vt:lpstr>Help your school in e-Waste Warriors </vt:lpstr>
      <vt:lpstr>PowerPoint Presentation</vt:lpstr>
      <vt:lpstr>PowerPoint Presentation</vt:lpstr>
      <vt:lpstr>PowerPoint Presentation</vt:lpstr>
      <vt:lpstr>PowerPoint Presentation</vt:lpstr>
    </vt:vector>
  </TitlesOfParts>
  <Company>Kent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Izzard - GT - ECE</dc:creator>
  <cp:lastModifiedBy>Richard Izzard - GT ECE</cp:lastModifiedBy>
  <cp:revision>12</cp:revision>
  <dcterms:created xsi:type="dcterms:W3CDTF">2025-01-27T10:49:13Z</dcterms:created>
  <dcterms:modified xsi:type="dcterms:W3CDTF">2026-01-08T14:54:05Z</dcterms:modified>
</cp:coreProperties>
</file>